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69"/>
  </p:notesMasterIdLst>
  <p:sldIdLst>
    <p:sldId id="262" r:id="rId2"/>
    <p:sldId id="264" r:id="rId3"/>
    <p:sldId id="310" r:id="rId4"/>
    <p:sldId id="266" r:id="rId5"/>
    <p:sldId id="269" r:id="rId6"/>
    <p:sldId id="270" r:id="rId7"/>
    <p:sldId id="271" r:id="rId8"/>
    <p:sldId id="272" r:id="rId9"/>
    <p:sldId id="273" r:id="rId10"/>
    <p:sldId id="318" r:id="rId11"/>
    <p:sldId id="316" r:id="rId12"/>
    <p:sldId id="317" r:id="rId13"/>
    <p:sldId id="276" r:id="rId14"/>
    <p:sldId id="352" r:id="rId15"/>
    <p:sldId id="312" r:id="rId16"/>
    <p:sldId id="355" r:id="rId17"/>
    <p:sldId id="274" r:id="rId18"/>
    <p:sldId id="313" r:id="rId19"/>
    <p:sldId id="354" r:id="rId20"/>
    <p:sldId id="314" r:id="rId21"/>
    <p:sldId id="356" r:id="rId22"/>
    <p:sldId id="278" r:id="rId23"/>
    <p:sldId id="277" r:id="rId24"/>
    <p:sldId id="353" r:id="rId25"/>
    <p:sldId id="279" r:id="rId26"/>
    <p:sldId id="319" r:id="rId27"/>
    <p:sldId id="357" r:id="rId28"/>
    <p:sldId id="280" r:id="rId29"/>
    <p:sldId id="281" r:id="rId30"/>
    <p:sldId id="282" r:id="rId31"/>
    <p:sldId id="283" r:id="rId32"/>
    <p:sldId id="288" r:id="rId33"/>
    <p:sldId id="289" r:id="rId34"/>
    <p:sldId id="291" r:id="rId35"/>
    <p:sldId id="327" r:id="rId36"/>
    <p:sldId id="292" r:id="rId37"/>
    <p:sldId id="321" r:id="rId38"/>
    <p:sldId id="348" r:id="rId39"/>
    <p:sldId id="337" r:id="rId40"/>
    <p:sldId id="361" r:id="rId41"/>
    <p:sldId id="294" r:id="rId42"/>
    <p:sldId id="323" r:id="rId43"/>
    <p:sldId id="350" r:id="rId44"/>
    <p:sldId id="324" r:id="rId45"/>
    <p:sldId id="325" r:id="rId46"/>
    <p:sldId id="362" r:id="rId47"/>
    <p:sldId id="363" r:id="rId48"/>
    <p:sldId id="347" r:id="rId49"/>
    <p:sldId id="364" r:id="rId50"/>
    <p:sldId id="349" r:id="rId51"/>
    <p:sldId id="322" r:id="rId52"/>
    <p:sldId id="333" r:id="rId53"/>
    <p:sldId id="342" r:id="rId54"/>
    <p:sldId id="359" r:id="rId55"/>
    <p:sldId id="358" r:id="rId56"/>
    <p:sldId id="341" r:id="rId57"/>
    <p:sldId id="295" r:id="rId58"/>
    <p:sldId id="296" r:id="rId59"/>
    <p:sldId id="297" r:id="rId60"/>
    <p:sldId id="343" r:id="rId61"/>
    <p:sldId id="298" r:id="rId62"/>
    <p:sldId id="338" r:id="rId63"/>
    <p:sldId id="299" r:id="rId64"/>
    <p:sldId id="300" r:id="rId65"/>
    <p:sldId id="301" r:id="rId66"/>
    <p:sldId id="344" r:id="rId67"/>
    <p:sldId id="302" r:id="rId68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FF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2547"/>
  </p:normalViewPr>
  <p:slideViewPr>
    <p:cSldViewPr snapToGrid="0" snapToObjects="1">
      <p:cViewPr>
        <p:scale>
          <a:sx n="110" d="100"/>
          <a:sy n="110" d="100"/>
        </p:scale>
        <p:origin x="1680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067209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解釋變數及宣告，櫃子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uk-U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26649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跳出ＢＭＩ值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CC01B-C548-C24A-80C1-1CDE0A72A1FE}" type="slidenum">
              <a:rPr kumimoji="1" lang="zh-TW" altLang="en-US" b="1" smtClean="0">
                <a:latin typeface="Microsoft JhengHei Bold" charset="-120"/>
                <a:ea typeface="Microsoft JhengHei Bold" charset="-120"/>
                <a:cs typeface="Microsoft JhengHei Bold" charset="-120"/>
              </a:rPr>
              <a:t>24</a:t>
            </a:fld>
            <a:endParaRPr kumimoji="1" lang="zh-TW" altLang="en-US" b="1" dirty="0"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39050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比較你的ＢＭＩ值使否正常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CC01B-C548-C24A-80C1-1CDE0A72A1FE}" type="slidenum">
              <a:rPr kumimoji="1" lang="zh-TW" altLang="en-US" b="1" smtClean="0">
                <a:latin typeface="Microsoft JhengHei Bold" charset="-120"/>
                <a:ea typeface="Microsoft JhengHei Bold" charset="-120"/>
                <a:cs typeface="Microsoft JhengHei Bold" charset="-120"/>
              </a:rPr>
              <a:t>26</a:t>
            </a:fld>
            <a:endParaRPr kumimoji="1" lang="zh-TW" altLang="en-US" b="1" dirty="0"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59527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跳出ＢＭＩ值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CC01B-C548-C24A-80C1-1CDE0A72A1FE}" type="slidenum">
              <a:rPr kumimoji="1" lang="zh-TW" altLang="en-US" b="1" smtClean="0">
                <a:latin typeface="Microsoft JhengHei Bold" charset="-120"/>
                <a:ea typeface="Microsoft JhengHei Bold" charset="-120"/>
                <a:cs typeface="Microsoft JhengHei Bold" charset="-120"/>
              </a:rPr>
              <a:t>27</a:t>
            </a:fld>
            <a:endParaRPr kumimoji="1" lang="zh-TW" altLang="en-US" b="1" dirty="0"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55388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https://</a:t>
            </a:r>
            <a:r>
              <a:rPr kumimoji="1" lang="en-US" altLang="zh-TW" dirty="0" err="1" smtClean="0"/>
              <a:t>developer.mozilla.org</a:t>
            </a:r>
            <a:r>
              <a:rPr kumimoji="1" lang="en-US" altLang="zh-TW" dirty="0" smtClean="0"/>
              <a:t>/</a:t>
            </a:r>
            <a:r>
              <a:rPr kumimoji="1" lang="en-US" altLang="zh-TW" dirty="0" err="1" smtClean="0"/>
              <a:t>zh</a:t>
            </a:r>
            <a:r>
              <a:rPr kumimoji="1" lang="en-US" altLang="zh-TW" dirty="0" smtClean="0"/>
              <a:t>-TW/docs/Web/JavaScript/</a:t>
            </a:r>
            <a:r>
              <a:rPr kumimoji="1" lang="en-US" altLang="zh-TW" dirty="0" err="1" smtClean="0"/>
              <a:t>Obsolete_Pages</a:t>
            </a:r>
            <a:r>
              <a:rPr kumimoji="1" lang="en-US" altLang="zh-TW" dirty="0" smtClean="0"/>
              <a:t>/</a:t>
            </a:r>
            <a:r>
              <a:rPr kumimoji="1" lang="en-US" altLang="zh-TW" dirty="0" err="1" smtClean="0"/>
              <a:t>Obsolete_Pages</a:t>
            </a:r>
            <a:r>
              <a:rPr kumimoji="1" lang="en-US" altLang="zh-TW" dirty="0" smtClean="0"/>
              <a:t>/</a:t>
            </a:r>
            <a:r>
              <a:rPr kumimoji="1" lang="en-US" altLang="zh-TW" dirty="0" err="1" smtClean="0"/>
              <a:t>Obsolete_Pages</a:t>
            </a:r>
            <a:r>
              <a:rPr kumimoji="1" lang="en-US" altLang="zh-TW" dirty="0" smtClean="0"/>
              <a:t>/%E4%BE%8B%E5%A4%96%E8%99%95%E7%90%86%E8%AA%9E%E6%B3%95/try...catch_%E8%AA%9E%E6%B3%95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uk-U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50497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來修改一下吧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CC01B-C548-C24A-80C1-1CDE0A72A1FE}" type="slidenum">
              <a:rPr kumimoji="1" lang="zh-TW" altLang="en-US" b="1" smtClean="0">
                <a:latin typeface="Microsoft JhengHei Bold" charset="-120"/>
                <a:ea typeface="Microsoft JhengHei Bold" charset="-120"/>
                <a:cs typeface="Microsoft JhengHei Bold" charset="-120"/>
              </a:rPr>
              <a:t>39</a:t>
            </a:fld>
            <a:endParaRPr kumimoji="1" lang="zh-TW" altLang="en-US" b="1" dirty="0"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660180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lang="uk-U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19828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lang="uk-U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1117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比較你的ＢＭＩ值使否正常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CC01B-C548-C24A-80C1-1CDE0A72A1FE}" type="slidenum">
              <a:rPr kumimoji="1" lang="zh-TW" altLang="en-US" b="1" smtClean="0">
                <a:latin typeface="Microsoft JhengHei Bold" charset="-120"/>
                <a:ea typeface="Microsoft JhengHei Bold" charset="-120"/>
                <a:cs typeface="Microsoft JhengHei Bold" charset="-120"/>
              </a:rPr>
              <a:t>62</a:t>
            </a:fld>
            <a:endParaRPr kumimoji="1" lang="zh-TW" altLang="en-US" b="1" dirty="0"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41892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https://</a:t>
            </a:r>
            <a:r>
              <a:rPr kumimoji="1" lang="en-US" altLang="zh-TW" dirty="0" err="1" smtClean="0"/>
              <a:t>ithelp.ithome.com.tw</a:t>
            </a:r>
            <a:r>
              <a:rPr kumimoji="1" lang="en-US" altLang="zh-TW" dirty="0" smtClean="0"/>
              <a:t>/articles/10190873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uk-U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521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https://</a:t>
            </a:r>
            <a:r>
              <a:rPr kumimoji="1" lang="en-US" altLang="zh-TW" dirty="0" err="1" smtClean="0"/>
              <a:t>developer.mozilla.org</a:t>
            </a:r>
            <a:r>
              <a:rPr kumimoji="1" lang="en-US" altLang="zh-TW" dirty="0" smtClean="0"/>
              <a:t>/</a:t>
            </a:r>
            <a:r>
              <a:rPr kumimoji="1" lang="en-US" altLang="zh-TW" dirty="0" err="1" smtClean="0"/>
              <a:t>zh</a:t>
            </a:r>
            <a:r>
              <a:rPr kumimoji="1" lang="en-US" altLang="zh-TW" dirty="0" smtClean="0"/>
              <a:t>-TW/docs/Web/JavaScript/Guide/</a:t>
            </a:r>
            <a:r>
              <a:rPr kumimoji="1" lang="en-US" altLang="zh-TW" dirty="0" err="1" smtClean="0"/>
              <a:t>Expressions_and_Operators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uk-U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3838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CC01B-C548-C24A-80C1-1CDE0A72A1FE}" type="slidenum">
              <a:rPr kumimoji="1" lang="zh-TW" altLang="en-US" b="1" smtClean="0">
                <a:latin typeface="Microsoft JhengHei Bold" charset="-120"/>
                <a:ea typeface="Microsoft JhengHei Bold" charset="-120"/>
                <a:cs typeface="Microsoft JhengHei Bold" charset="-120"/>
              </a:rPr>
              <a:t>12</a:t>
            </a:fld>
            <a:endParaRPr kumimoji="1" lang="zh-TW" altLang="en-US" b="1" dirty="0"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67050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CC01B-C548-C24A-80C1-1CDE0A72A1FE}" type="slidenum">
              <a:rPr kumimoji="1" lang="zh-TW" altLang="en-US" b="1" smtClean="0">
                <a:latin typeface="Microsoft JhengHei Bold" charset="-120"/>
                <a:ea typeface="Microsoft JhengHei Bold" charset="-120"/>
                <a:cs typeface="Microsoft JhengHei Bold" charset="-120"/>
              </a:rPr>
              <a:t>13</a:t>
            </a:fld>
            <a:endParaRPr kumimoji="1" lang="zh-TW" altLang="en-US" b="1" dirty="0"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9323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uk-U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2445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err="1" smtClean="0"/>
              <a:t>inner_try.html</a:t>
            </a:r>
            <a:r>
              <a:rPr kumimoji="1" lang="zh-TW" altLang="en-US" dirty="0" smtClean="0"/>
              <a:t>，試著顯示</a:t>
            </a:r>
            <a:r>
              <a:rPr kumimoji="1" lang="en-US" altLang="zh-TW" dirty="0" smtClean="0"/>
              <a:t>&lt;p&gt;</a:t>
            </a:r>
            <a:r>
              <a:rPr kumimoji="1" lang="zh-TW" altLang="en-US" dirty="0" smtClean="0"/>
              <a:t>內的文字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CC01B-C548-C24A-80C1-1CDE0A72A1FE}" type="slidenum">
              <a:rPr kumimoji="1" lang="zh-TW" altLang="en-US" b="1" smtClean="0">
                <a:latin typeface="Microsoft JhengHei Bold" charset="-120"/>
                <a:ea typeface="Microsoft JhengHei Bold" charset="-120"/>
                <a:cs typeface="Microsoft JhengHei Bold" charset="-120"/>
              </a:rPr>
              <a:t>16</a:t>
            </a:fld>
            <a:endParaRPr kumimoji="1" lang="zh-TW" altLang="en-US" b="1" dirty="0"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95070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用 </a:t>
            </a:r>
            <a:r>
              <a:rPr kumimoji="1" lang="en-US" altLang="zh-TW" dirty="0" err="1" smtClean="0"/>
              <a:t>console.log</a:t>
            </a:r>
            <a:r>
              <a:rPr kumimoji="1" lang="zh-TW" altLang="en-US" baseline="0" dirty="0" smtClean="0"/>
              <a:t> 曬出</a:t>
            </a:r>
            <a:r>
              <a:rPr kumimoji="1" lang="en-US" altLang="zh-TW" baseline="0" dirty="0" smtClean="0"/>
              <a:t>BMI</a:t>
            </a:r>
            <a:r>
              <a:rPr kumimoji="1" lang="zh-TW" altLang="en-US" baseline="0" dirty="0" smtClean="0"/>
              <a:t>值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CC01B-C548-C24A-80C1-1CDE0A72A1FE}" type="slidenum">
              <a:rPr kumimoji="1" lang="zh-TW" altLang="en-US" b="1" smtClean="0">
                <a:latin typeface="Microsoft JhengHei Bold" charset="-120"/>
                <a:ea typeface="Microsoft JhengHei Bold" charset="-120"/>
                <a:cs typeface="Microsoft JhengHei Bold" charset="-120"/>
              </a:rPr>
              <a:t>22</a:t>
            </a:fld>
            <a:endParaRPr kumimoji="1" lang="zh-TW" altLang="en-US" b="1" dirty="0"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5545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CC01B-C548-C24A-80C1-1CDE0A72A1FE}" type="slidenum">
              <a:rPr kumimoji="1" lang="zh-TW" altLang="en-US" b="1" smtClean="0">
                <a:latin typeface="Microsoft JhengHei Bold" charset="-120"/>
                <a:ea typeface="Microsoft JhengHei Bold" charset="-120"/>
                <a:cs typeface="Microsoft JhengHei Bold" charset="-120"/>
              </a:rPr>
              <a:t>23</a:t>
            </a:fld>
            <a:endParaRPr kumimoji="1" lang="zh-TW" altLang="en-US" b="1" dirty="0"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31376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  <a:defRPr sz="6000" b="1" i="0" u="none" strike="noStrike" cap="none">
                <a:solidFill>
                  <a:schemeClr val="dk1"/>
                </a:solidFill>
                <a:latin typeface="Microsoft JhengHei Bold" charset="-120"/>
                <a:ea typeface="Microsoft JhengHei Bold" charset="-120"/>
                <a:cs typeface="Microsoft JhengHei Bold" charset="-120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Microsoft JhengHei Bold" charset="-120"/>
                <a:ea typeface="Microsoft JhengHei Bold" charset="-120"/>
                <a:cs typeface="Microsoft JhengHei Bold" charset="-120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Microsoft JhengHei Bold" charset="-120"/>
                <a:ea typeface="Microsoft JhengHei Bold" charset="-120"/>
                <a:cs typeface="Microsoft JhengHei Bold" charset="-12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zh-TW" altLang="en-US" dirty="0"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Microsoft JhengHei Bold" charset="-120"/>
                <a:ea typeface="Microsoft JhengHei Bold" charset="-120"/>
                <a:cs typeface="Microsoft JhengHei Bold" charset="-12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zh-TW" altLang="en-US"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Microsoft JhengHei Bold" charset="-120"/>
                <a:ea typeface="Microsoft JhengHei Bold" charset="-120"/>
                <a:cs typeface="Microsoft JhengHei Bold" charset="-120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  <a:defRPr sz="4400" b="1" i="0" u="none" strike="noStrike" cap="none">
                <a:solidFill>
                  <a:schemeClr val="dk1"/>
                </a:solidFill>
                <a:latin typeface="Microsoft JhengHei Bold" charset="-120"/>
                <a:ea typeface="Microsoft JhengHei Bold" charset="-120"/>
                <a:cs typeface="Microsoft JhengHei Bold" charset="-120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Microsoft JhengHei Bold" charset="-120"/>
                <a:ea typeface="Microsoft JhengHei Bold" charset="-120"/>
                <a:cs typeface="Microsoft JhengHei Bold" charset="-12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zh-TW" altLang="en-US" dirty="0"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Microsoft JhengHei Bold" charset="-120"/>
                <a:ea typeface="Microsoft JhengHei Bold" charset="-120"/>
                <a:cs typeface="Microsoft JhengHei Bold" charset="-12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zh-TW" altLang="en-US" dirty="0"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Microsoft JhengHei Bold" charset="-120"/>
                <a:ea typeface="Microsoft JhengHei Bold" charset="-120"/>
                <a:cs typeface="Microsoft JhengHei Bold" charset="-120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  <a:defRPr sz="6000" b="1" i="0" u="none" strike="noStrike" cap="none">
                <a:solidFill>
                  <a:schemeClr val="dk1"/>
                </a:solidFill>
                <a:latin typeface="Microsoft JhengHei Bold" charset="-120"/>
                <a:ea typeface="Microsoft JhengHei Bold" charset="-120"/>
                <a:cs typeface="Microsoft JhengHei Bold" charset="-120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Microsoft JhengHei Bold" charset="-120"/>
                <a:ea typeface="Microsoft JhengHei Bold" charset="-120"/>
                <a:cs typeface="Microsoft JhengHei Bold" charset="-120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>
                <a:solidFill>
                  <a:schemeClr val="dk1"/>
                </a:solidFill>
                <a:latin typeface="Microsoft JhengHei Bold" charset="-120"/>
                <a:ea typeface="Microsoft JhengHei Bold" charset="-120"/>
                <a:cs typeface="Microsoft JhengHei Bold" charset="-12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zh-TW" altLang="en-US" dirty="0"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>
                <a:solidFill>
                  <a:schemeClr val="dk1"/>
                </a:solidFill>
                <a:latin typeface="Microsoft JhengHei Bold" charset="-120"/>
                <a:ea typeface="Microsoft JhengHei Bold" charset="-120"/>
                <a:cs typeface="Microsoft JhengHei Bold" charset="-12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zh-TW" altLang="en-US" dirty="0"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>
                <a:solidFill>
                  <a:schemeClr val="dk1"/>
                </a:solidFill>
                <a:latin typeface="Microsoft JhengHei Bold" charset="-120"/>
                <a:ea typeface="Microsoft JhengHei Bold" charset="-120"/>
                <a:cs typeface="Microsoft JhengHei Bold" charset="-120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  <a:defRPr sz="4400" b="1" i="0" u="none" strike="noStrike" cap="none">
                <a:solidFill>
                  <a:schemeClr val="dk1"/>
                </a:solidFill>
                <a:latin typeface="Microsoft JhengHei Bold" charset="-120"/>
                <a:ea typeface="Microsoft JhengHei Bold" charset="-120"/>
                <a:cs typeface="Microsoft JhengHei Bold" charset="-120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chemeClr val="dk1"/>
                </a:solidFill>
                <a:latin typeface="Microsoft JhengHei Bold" charset="-120"/>
                <a:ea typeface="Microsoft JhengHei Bold" charset="-120"/>
                <a:cs typeface="Microsoft JhengHei Bold" charset="-120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chemeClr val="dk1"/>
                </a:solidFill>
                <a:latin typeface="Microsoft JhengHei Bold" charset="-120"/>
                <a:ea typeface="Microsoft JhengHei Bold" charset="-120"/>
                <a:cs typeface="Microsoft JhengHei Bold" charset="-120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>
                <a:solidFill>
                  <a:schemeClr val="dk1"/>
                </a:solidFill>
                <a:latin typeface="Microsoft JhengHei Bold" charset="-120"/>
                <a:ea typeface="Microsoft JhengHei Bold" charset="-120"/>
                <a:cs typeface="Microsoft JhengHei Bold" charset="-12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zh-TW" altLang="en-US" dirty="0"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>
                <a:solidFill>
                  <a:schemeClr val="dk1"/>
                </a:solidFill>
                <a:latin typeface="Microsoft JhengHei Bold" charset="-120"/>
                <a:ea typeface="Microsoft JhengHei Bold" charset="-120"/>
                <a:cs typeface="Microsoft JhengHei Bold" charset="-12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zh-TW" altLang="en-US" dirty="0"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>
                <a:solidFill>
                  <a:schemeClr val="dk1"/>
                </a:solidFill>
                <a:latin typeface="Microsoft JhengHei Bold" charset="-120"/>
                <a:ea typeface="Microsoft JhengHei Bold" charset="-120"/>
                <a:cs typeface="Microsoft JhengHei Bold" charset="-120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  <a:defRPr sz="4400" b="1" i="0" u="none" strike="noStrike" cap="none">
                <a:solidFill>
                  <a:schemeClr val="dk1"/>
                </a:solidFill>
                <a:latin typeface="Microsoft JhengHei Bold" charset="-120"/>
                <a:ea typeface="Microsoft JhengHei Bold" charset="-120"/>
                <a:cs typeface="Microsoft JhengHei Bold" charset="-120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Microsoft JhengHei Bold" charset="-120"/>
                <a:ea typeface="Microsoft JhengHei Bold" charset="-120"/>
                <a:cs typeface="Microsoft JhengHei Bold" charset="-120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chemeClr val="dk1"/>
                </a:solidFill>
                <a:latin typeface="Microsoft JhengHei Bold" charset="-120"/>
                <a:ea typeface="Microsoft JhengHei Bold" charset="-120"/>
                <a:cs typeface="Microsoft JhengHei Bold" charset="-120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Microsoft JhengHei Bold" charset="-120"/>
                <a:ea typeface="Microsoft JhengHei Bold" charset="-120"/>
                <a:cs typeface="Microsoft JhengHei Bold" charset="-120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chemeClr val="dk1"/>
                </a:solidFill>
                <a:latin typeface="Microsoft JhengHei Bold" charset="-120"/>
                <a:ea typeface="Microsoft JhengHei Bold" charset="-120"/>
                <a:cs typeface="Microsoft JhengHei Bold" charset="-120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>
                <a:solidFill>
                  <a:schemeClr val="dk1"/>
                </a:solidFill>
                <a:latin typeface="Microsoft JhengHei Bold" charset="-120"/>
                <a:ea typeface="Microsoft JhengHei Bold" charset="-120"/>
                <a:cs typeface="Microsoft JhengHei Bold" charset="-12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zh-TW" altLang="en-US" dirty="0"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>
                <a:solidFill>
                  <a:schemeClr val="dk1"/>
                </a:solidFill>
                <a:latin typeface="Microsoft JhengHei Bold" charset="-120"/>
                <a:ea typeface="Microsoft JhengHei Bold" charset="-120"/>
                <a:cs typeface="Microsoft JhengHei Bold" charset="-12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zh-TW" altLang="en-US" dirty="0"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>
                <a:solidFill>
                  <a:schemeClr val="dk1"/>
                </a:solidFill>
                <a:latin typeface="Microsoft JhengHei Bold" charset="-120"/>
                <a:ea typeface="Microsoft JhengHei Bold" charset="-120"/>
                <a:cs typeface="Microsoft JhengHei Bold" charset="-120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>
                <a:solidFill>
                  <a:schemeClr val="dk1"/>
                </a:solidFill>
                <a:latin typeface="Microsoft JhengHei Bold" charset="-120"/>
                <a:ea typeface="Microsoft JhengHei Bold" charset="-120"/>
                <a:cs typeface="Microsoft JhengHei Bold" charset="-12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zh-TW" altLang="en-US" dirty="0"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>
                <a:solidFill>
                  <a:schemeClr val="dk1"/>
                </a:solidFill>
                <a:latin typeface="Microsoft JhengHei Bold" charset="-120"/>
                <a:ea typeface="Microsoft JhengHei Bold" charset="-120"/>
                <a:cs typeface="Microsoft JhengHei Bold" charset="-12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zh-TW" altLang="en-US" dirty="0"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>
                <a:solidFill>
                  <a:schemeClr val="dk1"/>
                </a:solidFill>
                <a:latin typeface="Microsoft JhengHei Bold" charset="-120"/>
                <a:ea typeface="Microsoft JhengHei Bold" charset="-120"/>
                <a:cs typeface="Microsoft JhengHei Bold" charset="-120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chemeClr val="dk1"/>
                </a:solidFill>
                <a:latin typeface="Microsoft JhengHei Bold" charset="-120"/>
                <a:ea typeface="Microsoft JhengHei Bold" charset="-120"/>
                <a:cs typeface="Microsoft JhengHei Bold" charset="-120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1" i="0" u="none" strike="noStrike" cap="none">
                <a:solidFill>
                  <a:schemeClr val="dk1"/>
                </a:solidFill>
                <a:latin typeface="Microsoft JhengHei Bold" charset="-120"/>
                <a:ea typeface="Microsoft JhengHei Bold" charset="-120"/>
                <a:cs typeface="Microsoft JhengHei Bold" charset="-120"/>
                <a:sym typeface="Arial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icrosoft JhengHei Bold" charset="-120"/>
                <a:ea typeface="Microsoft JhengHei Bold" charset="-120"/>
                <a:cs typeface="Microsoft JhengHei Bold" charset="-120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>
                <a:solidFill>
                  <a:schemeClr val="dk1"/>
                </a:solidFill>
                <a:latin typeface="Microsoft JhengHei Bold" charset="-120"/>
                <a:ea typeface="Microsoft JhengHei Bold" charset="-120"/>
                <a:cs typeface="Microsoft JhengHei Bold" charset="-12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zh-TW" altLang="en-US" dirty="0"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>
                <a:solidFill>
                  <a:schemeClr val="dk1"/>
                </a:solidFill>
                <a:latin typeface="Microsoft JhengHei Bold" charset="-120"/>
                <a:ea typeface="Microsoft JhengHei Bold" charset="-120"/>
                <a:cs typeface="Microsoft JhengHei Bold" charset="-12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zh-TW" altLang="en-US" dirty="0"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>
                <a:solidFill>
                  <a:schemeClr val="dk1"/>
                </a:solidFill>
                <a:latin typeface="Microsoft JhengHei Bold" charset="-120"/>
                <a:ea typeface="Microsoft JhengHei Bold" charset="-120"/>
                <a:cs typeface="Microsoft JhengHei Bold" charset="-120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sz="3200" b="1" i="0" u="none" strike="noStrike" cap="none">
                <a:solidFill>
                  <a:schemeClr val="dk1"/>
                </a:solidFill>
                <a:latin typeface="Microsoft JhengHei Bold" charset="-120"/>
                <a:ea typeface="Microsoft JhengHei Bold" charset="-120"/>
                <a:cs typeface="Microsoft JhengHei Bold" charset="-120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Microsoft JhengHei Bold" charset="-120"/>
                <a:ea typeface="Microsoft JhengHei Bold" charset="-120"/>
                <a:cs typeface="Microsoft JhengHei Bold" charset="-120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Microsoft JhengHei Bold" charset="-120"/>
                <a:ea typeface="Microsoft JhengHei Bold" charset="-120"/>
                <a:cs typeface="Microsoft JhengHei Bold" charset="-120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>
                <a:solidFill>
                  <a:schemeClr val="dk1"/>
                </a:solidFill>
                <a:latin typeface="Microsoft JhengHei Bold" charset="-120"/>
                <a:ea typeface="Microsoft JhengHei Bold" charset="-120"/>
                <a:cs typeface="Microsoft JhengHei Bold" charset="-12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zh-TW" altLang="en-US" dirty="0"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>
                <a:solidFill>
                  <a:schemeClr val="dk1"/>
                </a:solidFill>
                <a:latin typeface="Microsoft JhengHei Bold" charset="-120"/>
                <a:ea typeface="Microsoft JhengHei Bold" charset="-120"/>
                <a:cs typeface="Microsoft JhengHei Bold" charset="-12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zh-TW" altLang="en-US" dirty="0"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>
                <a:solidFill>
                  <a:schemeClr val="dk1"/>
                </a:solidFill>
                <a:latin typeface="Microsoft JhengHei Bold" charset="-120"/>
                <a:ea typeface="Microsoft JhengHei Bold" charset="-120"/>
                <a:cs typeface="Microsoft JhengHei Bold" charset="-120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  <a:defRPr sz="4400" b="1" i="0" u="none" strike="noStrike" cap="none">
                <a:solidFill>
                  <a:schemeClr val="dk1"/>
                </a:solidFill>
                <a:latin typeface="Microsoft JhengHei Bold" charset="-120"/>
                <a:ea typeface="Microsoft JhengHei Bold" charset="-120"/>
                <a:cs typeface="Microsoft JhengHei Bold" charset="-120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chemeClr val="dk1"/>
                </a:solidFill>
                <a:latin typeface="Microsoft JhengHei Bold" charset="-120"/>
                <a:ea typeface="Microsoft JhengHei Bold" charset="-120"/>
                <a:cs typeface="Microsoft JhengHei Bold" charset="-120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>
                <a:solidFill>
                  <a:schemeClr val="dk1"/>
                </a:solidFill>
                <a:latin typeface="Microsoft JhengHei Bold" charset="-120"/>
                <a:ea typeface="Microsoft JhengHei Bold" charset="-120"/>
                <a:cs typeface="Microsoft JhengHei Bold" charset="-12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zh-TW" altLang="en-US" dirty="0"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>
                <a:solidFill>
                  <a:schemeClr val="dk1"/>
                </a:solidFill>
                <a:latin typeface="Microsoft JhengHei Bold" charset="-120"/>
                <a:ea typeface="Microsoft JhengHei Bold" charset="-120"/>
                <a:cs typeface="Microsoft JhengHei Bold" charset="-12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zh-TW" altLang="en-US" dirty="0"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>
                <a:solidFill>
                  <a:schemeClr val="dk1"/>
                </a:solidFill>
                <a:latin typeface="Microsoft JhengHei Bold" charset="-120"/>
                <a:ea typeface="Microsoft JhengHei Bold" charset="-120"/>
                <a:cs typeface="Microsoft JhengHei Bold" charset="-120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  <a:defRPr sz="4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Microsoft JhengHei Bold" charset="-120"/>
                <a:ea typeface="Microsoft JhengHei Bold" charset="-120"/>
                <a:cs typeface="Microsoft JhengHei Bold" charset="-12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zh-TW" altLang="en-US" dirty="0"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Microsoft JhengHei Bold" charset="-120"/>
                <a:ea typeface="Microsoft JhengHei Bold" charset="-120"/>
                <a:cs typeface="Microsoft JhengHei Bold" charset="-120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zh-TW" altLang="en-US" dirty="0"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dk1"/>
                </a:solidFill>
                <a:latin typeface="Microsoft JhengHei Bold" charset="-120"/>
                <a:ea typeface="Microsoft JhengHei Bold" charset="-120"/>
                <a:cs typeface="Microsoft JhengHei Bold" charset="-120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PingFang TC 中黑體" charset="-120"/>
          <a:ea typeface="PingFang TC 中黑體" charset="-120"/>
          <a:cs typeface="PingFang TC 中黑體" charset="-12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PingFang TC 中黑體" charset="-120"/>
          <a:ea typeface="PingFang TC 中黑體" charset="-120"/>
          <a:cs typeface="PingFang TC 中黑體" charset="-12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 smtClean="0"/>
              <a:t>JavaScript</a:t>
            </a: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TW" dirty="0" smtClean="0"/>
              <a:t>PS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2810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2700" dirty="0"/>
              <a:t>基本語法</a:t>
            </a:r>
            <a:r>
              <a:rPr kumimoji="1" lang="en-US" altLang="zh-TW" sz="2700" dirty="0"/>
              <a:t> </a:t>
            </a:r>
            <a:r>
              <a:rPr kumimoji="1" lang="mr-IN" altLang="zh-TW" sz="2700" dirty="0"/>
              <a:t>–</a:t>
            </a:r>
            <a:r>
              <a:rPr kumimoji="1" lang="en-US" altLang="zh-TW" sz="2700" dirty="0"/>
              <a:t> </a:t>
            </a:r>
            <a:r>
              <a:rPr kumimoji="1" lang="zh-TW" altLang="en-US" sz="2700" dirty="0"/>
              <a:t>運算子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8650" y="2541181"/>
            <a:ext cx="3886200" cy="3635782"/>
          </a:xfrm>
        </p:spPr>
        <p:txBody>
          <a:bodyPr numCol="1"/>
          <a:lstStyle/>
          <a:p>
            <a:pPr>
              <a:lnSpc>
                <a:spcPct val="150000"/>
              </a:lnSpc>
            </a:pPr>
            <a:r>
              <a:rPr kumimoji="1" lang="en-US" altLang="zh-TW" sz="2400" dirty="0" smtClean="0"/>
              <a:t>&amp;&amp;</a:t>
            </a:r>
            <a:r>
              <a:rPr kumimoji="1" lang="zh-TW" altLang="en-US" sz="2400" dirty="0" smtClean="0"/>
              <a:t> ：</a:t>
            </a:r>
            <a:r>
              <a:rPr kumimoji="1" lang="en-US" altLang="zh-TW" sz="2400" dirty="0" smtClean="0"/>
              <a:t>AND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 smtClean="0"/>
              <a:t>||</a:t>
            </a:r>
            <a:r>
              <a:rPr kumimoji="1" lang="zh-TW" altLang="en-US" sz="2400" dirty="0" smtClean="0"/>
              <a:t>：</a:t>
            </a:r>
            <a:r>
              <a:rPr kumimoji="1" lang="en-US" altLang="zh-TW" sz="2400" dirty="0" smtClean="0"/>
              <a:t>OR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 smtClean="0"/>
              <a:t>!</a:t>
            </a:r>
            <a:r>
              <a:rPr kumimoji="1" lang="zh-TW" altLang="en-US" sz="2400" dirty="0" smtClean="0"/>
              <a:t>：</a:t>
            </a:r>
            <a:r>
              <a:rPr kumimoji="1" lang="en-US" altLang="zh-TW" sz="2400" dirty="0" smtClean="0"/>
              <a:t>NOT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628650" y="188510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邏輯運算子</a:t>
            </a:r>
            <a:endParaRPr kumimoji="1" lang="zh-TW" altLang="en-US" sz="2400" dirty="0">
              <a:solidFill>
                <a:schemeClr val="bg1"/>
              </a:solidFill>
              <a:latin typeface="PingFang TC Medium" charset="-120"/>
              <a:ea typeface="PingFang TC Medium" charset="-120"/>
              <a:cs typeface="PingFang TC Medium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514850" y="1885101"/>
            <a:ext cx="2595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其他</a:t>
            </a:r>
            <a:r>
              <a:rPr kumimoji="1" lang="en-US" altLang="zh-TW" sz="2400" dirty="0" err="1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blabla</a:t>
            </a:r>
            <a:r>
              <a:rPr kumimoji="1" lang="zh-TW" altLang="en-US" sz="2400" dirty="0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運算子</a:t>
            </a:r>
            <a:endParaRPr kumimoji="1" lang="zh-TW" altLang="en-US" sz="2400" dirty="0">
              <a:solidFill>
                <a:schemeClr val="bg1"/>
              </a:solidFill>
              <a:latin typeface="PingFang TC Medium" charset="-120"/>
              <a:ea typeface="PingFang TC Medium" charset="-120"/>
              <a:cs typeface="PingFang TC Medium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8529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2700" dirty="0"/>
              <a:t>一些小規矩</a:t>
            </a:r>
            <a:r>
              <a:rPr kumimoji="1" lang="en-US" altLang="zh-TW" sz="2700" dirty="0"/>
              <a:t> </a:t>
            </a:r>
            <a:r>
              <a:rPr kumimoji="1" lang="mr-IN" altLang="zh-TW" sz="2700" dirty="0"/>
              <a:t>–</a:t>
            </a:r>
            <a:r>
              <a:rPr kumimoji="1" lang="en-US" altLang="zh-TW" sz="2700" dirty="0"/>
              <a:t> </a:t>
            </a:r>
            <a:r>
              <a:rPr kumimoji="1" lang="zh-TW" altLang="en-US" sz="2700" dirty="0"/>
              <a:t>保留字</a:t>
            </a:r>
            <a:endParaRPr kumimoji="1" lang="en-US" altLang="zh-TW" sz="27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007" y="1912386"/>
            <a:ext cx="4483986" cy="445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75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2700" dirty="0"/>
              <a:t>一些好習慣</a:t>
            </a:r>
            <a:r>
              <a:rPr kumimoji="1" lang="en-US" altLang="zh-TW" sz="2700" dirty="0"/>
              <a:t> </a:t>
            </a:r>
            <a:r>
              <a:rPr kumimoji="1" lang="mr-IN" altLang="zh-TW" sz="2700" dirty="0"/>
              <a:t>–</a:t>
            </a:r>
            <a:r>
              <a:rPr kumimoji="1" lang="en-US" altLang="zh-TW" sz="2700" dirty="0"/>
              <a:t> </a:t>
            </a:r>
            <a:r>
              <a:rPr kumimoji="1" lang="zh-TW" altLang="en-US" sz="2700" dirty="0"/>
              <a:t>命名</a:t>
            </a:r>
            <a:endParaRPr kumimoji="1" lang="en-US" altLang="zh-TW" sz="27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991532" y="2444961"/>
            <a:ext cx="7160935" cy="230832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342900" indent="-342900">
              <a:lnSpc>
                <a:spcPct val="200000"/>
              </a:lnSpc>
              <a:buClr>
                <a:schemeClr val="bg1"/>
              </a:buClr>
              <a:buFont typeface="Arial" charset="0"/>
              <a:buChar char="•"/>
            </a:pPr>
            <a:r>
              <a:rPr kumimoji="1" lang="zh-TW" altLang="en-US" sz="2400" dirty="0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大小寫有區別，如：</a:t>
            </a:r>
            <a:r>
              <a:rPr kumimoji="1" lang="en-US" altLang="zh-TW" sz="2400" dirty="0" err="1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mycode</a:t>
            </a:r>
            <a:r>
              <a:rPr kumimoji="1" lang="en-US" altLang="zh-TW" sz="2400" dirty="0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, </a:t>
            </a:r>
            <a:r>
              <a:rPr kumimoji="1" lang="en-US" altLang="zh-TW" sz="2400" dirty="0" err="1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Mycode</a:t>
            </a:r>
            <a:r>
              <a:rPr kumimoji="1" lang="en-US" altLang="zh-TW" sz="2400" dirty="0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, </a:t>
            </a:r>
            <a:r>
              <a:rPr kumimoji="1" lang="en-US" altLang="zh-TW" sz="2400" dirty="0" err="1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myCode</a:t>
            </a:r>
            <a:endParaRPr kumimoji="1" lang="en-US" altLang="zh-TW" sz="2400" dirty="0" smtClean="0">
              <a:solidFill>
                <a:schemeClr val="bg1"/>
              </a:solidFill>
              <a:latin typeface="PingFang TC Medium" charset="-120"/>
              <a:ea typeface="PingFang TC Medium" charset="-120"/>
              <a:cs typeface="PingFang TC Medium" charset="-120"/>
            </a:endParaRPr>
          </a:p>
          <a:p>
            <a:pPr marL="342900" indent="-342900">
              <a:lnSpc>
                <a:spcPct val="200000"/>
              </a:lnSpc>
              <a:buClr>
                <a:schemeClr val="bg1"/>
              </a:buClr>
              <a:buFont typeface="Arial" charset="0"/>
              <a:buChar char="•"/>
            </a:pPr>
            <a:r>
              <a:rPr kumimoji="1" lang="zh-TW" altLang="en-US" sz="2400" dirty="0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不要使用保留字命名</a:t>
            </a:r>
            <a:endParaRPr kumimoji="1" lang="en-US" altLang="zh-TW" sz="2400" dirty="0" smtClean="0">
              <a:solidFill>
                <a:schemeClr val="bg1"/>
              </a:solidFill>
              <a:latin typeface="PingFang TC Medium" charset="-120"/>
              <a:ea typeface="PingFang TC Medium" charset="-120"/>
              <a:cs typeface="PingFang TC Medium" charset="-120"/>
            </a:endParaRPr>
          </a:p>
          <a:p>
            <a:pPr marL="342900" indent="-342900">
              <a:lnSpc>
                <a:spcPct val="200000"/>
              </a:lnSpc>
              <a:buClr>
                <a:schemeClr val="bg1"/>
              </a:buClr>
              <a:buFont typeface="Arial" charset="0"/>
              <a:buChar char="•"/>
            </a:pPr>
            <a:r>
              <a:rPr kumimoji="1" lang="zh-TW" altLang="en-US" sz="2400" dirty="0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要看得出來是做什麼用的</a:t>
            </a:r>
            <a:endParaRPr kumimoji="1" lang="en-US" altLang="zh-TW" sz="2400" dirty="0" smtClean="0">
              <a:solidFill>
                <a:schemeClr val="bg1"/>
              </a:solidFill>
              <a:latin typeface="PingFang TC Medium" charset="-120"/>
              <a:ea typeface="PingFang TC Medium" charset="-120"/>
              <a:cs typeface="PingFang TC Medium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5581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2700" dirty="0"/>
              <a:t>非說不可的 </a:t>
            </a:r>
            <a:r>
              <a:rPr kumimoji="1" lang="en-US" altLang="zh-TW" sz="2700" b="1" dirty="0"/>
              <a:t>DOM</a:t>
            </a:r>
            <a:endParaRPr kumimoji="1" lang="zh-TW" altLang="en-US" sz="2700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021072"/>
            <a:ext cx="8026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5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2700" dirty="0" smtClean="0"/>
              <a:t>常用函式 </a:t>
            </a:r>
            <a:r>
              <a:rPr kumimoji="1" lang="mr-IN" altLang="zh-TW" sz="2700" dirty="0" smtClean="0"/>
              <a:t>–</a:t>
            </a:r>
            <a:r>
              <a:rPr kumimoji="1" lang="en-US" altLang="zh-TW" sz="2700" dirty="0" smtClean="0"/>
              <a:t> </a:t>
            </a:r>
            <a:r>
              <a:rPr kumimoji="1" lang="en-US" altLang="zh-TW" sz="2700" dirty="0" err="1" smtClean="0"/>
              <a:t>document.getElemntById</a:t>
            </a:r>
            <a:r>
              <a:rPr kumimoji="1" lang="en-US" altLang="zh-TW" sz="2700" dirty="0" smtClean="0"/>
              <a:t>()</a:t>
            </a:r>
            <a:endParaRPr kumimoji="1" lang="zh-TW" altLang="en-US" sz="27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568842" y="3152001"/>
            <a:ext cx="8006316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TW" sz="3000" b="1" dirty="0" err="1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document.getElementById</a:t>
            </a:r>
            <a:r>
              <a:rPr kumimoji="1" lang="en-US" altLang="zh-TW" sz="30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("height").value;</a:t>
            </a:r>
            <a:endParaRPr kumimoji="1" lang="en-US" altLang="zh-TW" sz="3000" b="1" dirty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1939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2700" dirty="0" smtClean="0"/>
              <a:t>常用函式 </a:t>
            </a:r>
            <a:r>
              <a:rPr kumimoji="1" lang="mr-IN" altLang="zh-TW" sz="2700" dirty="0" smtClean="0"/>
              <a:t>–</a:t>
            </a:r>
            <a:r>
              <a:rPr kumimoji="1" lang="en-US" altLang="zh-TW" sz="2700" dirty="0" smtClean="0"/>
              <a:t> </a:t>
            </a:r>
            <a:r>
              <a:rPr kumimoji="1" lang="en-US" altLang="zh-TW" sz="2700" dirty="0" err="1"/>
              <a:t>console.log</a:t>
            </a:r>
            <a:r>
              <a:rPr kumimoji="1" lang="en-US" altLang="zh-TW" sz="2700" dirty="0"/>
              <a:t>()</a:t>
            </a:r>
            <a:endParaRPr kumimoji="1" lang="zh-TW" altLang="en-US" sz="27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1931277" y="3152001"/>
            <a:ext cx="5281448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TW" sz="3000" b="1" dirty="0" err="1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console.log</a:t>
            </a:r>
            <a:r>
              <a:rPr kumimoji="1" lang="en-US" altLang="zh-TW" sz="30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(   );</a:t>
            </a:r>
            <a:endParaRPr kumimoji="1" lang="zh-TW" altLang="en-US" sz="3000" b="1" dirty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938181"/>
            <a:ext cx="81534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22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2700" dirty="0"/>
              <a:t>自己的 </a:t>
            </a:r>
            <a:r>
              <a:rPr kumimoji="1" lang="en-US" altLang="zh-TW" sz="2700" dirty="0"/>
              <a:t>JavaScript</a:t>
            </a:r>
            <a:r>
              <a:rPr kumimoji="1" lang="zh-TW" altLang="en-US" sz="2700" dirty="0"/>
              <a:t> 自己寫</a:t>
            </a:r>
            <a:endParaRPr kumimoji="1" lang="zh-TW" altLang="en-US" sz="2700" b="1" dirty="0"/>
          </a:p>
        </p:txBody>
      </p:sp>
      <p:sp>
        <p:nvSpPr>
          <p:cNvPr id="4" name="文字方塊 3"/>
          <p:cNvSpPr txBox="1"/>
          <p:nvPr/>
        </p:nvSpPr>
        <p:spPr>
          <a:xfrm>
            <a:off x="628650" y="3357655"/>
            <a:ext cx="800631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TW" sz="2400" b="1" dirty="0" err="1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document.getElementById</a:t>
            </a:r>
            <a:r>
              <a:rPr kumimoji="1" lang="en-US" altLang="zh-TW" sz="24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(" ").</a:t>
            </a:r>
            <a:r>
              <a:rPr kumimoji="1" lang="en-US" altLang="zh-TW" sz="2400" b="1" dirty="0" err="1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innerText</a:t>
            </a:r>
            <a:r>
              <a:rPr kumimoji="1" lang="en-US" altLang="zh-TW" sz="24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;</a:t>
            </a:r>
            <a:endParaRPr kumimoji="1" lang="en-US" altLang="zh-TW" sz="2400" b="1" dirty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991084" y="4015463"/>
            <a:ext cx="52814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TW" sz="2800" b="1" dirty="0" err="1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console.log</a:t>
            </a:r>
            <a:r>
              <a:rPr kumimoji="1" lang="en-US" altLang="zh-TW" sz="28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(   );</a:t>
            </a:r>
            <a:endParaRPr kumimoji="1" lang="zh-TW" altLang="en-US" sz="2800" b="1" dirty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931276" y="2607514"/>
            <a:ext cx="5281448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TW" sz="3000" b="1" dirty="0" err="1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var</a:t>
            </a:r>
            <a:r>
              <a:rPr kumimoji="1" lang="en-US" altLang="zh-TW" sz="3000" b="1" dirty="0">
                <a:latin typeface="Microsoft JhengHei Bold" charset="-120"/>
                <a:ea typeface="Microsoft JhengHei Bold" charset="-120"/>
                <a:cs typeface="Microsoft JhengHei Bold" charset="-120"/>
              </a:rPr>
              <a:t> </a:t>
            </a:r>
            <a:r>
              <a:rPr kumimoji="1" lang="en-US" altLang="zh-TW" sz="30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x = 1;</a:t>
            </a:r>
            <a:endParaRPr kumimoji="1" lang="zh-TW" altLang="en-US" sz="3000" b="1" dirty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56" y="2873509"/>
            <a:ext cx="7500694" cy="139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9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395237" y="3071211"/>
            <a:ext cx="2353529" cy="71558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TW" sz="405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Lab  BMI</a:t>
            </a:r>
            <a:endParaRPr kumimoji="1" lang="zh-TW" altLang="en-US" sz="4050" b="1" dirty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6087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2700" dirty="0"/>
              <a:t>函數用法</a:t>
            </a:r>
            <a:r>
              <a:rPr kumimoji="1" lang="en-US" altLang="zh-TW" sz="2700" dirty="0"/>
              <a:t> </a:t>
            </a:r>
            <a:r>
              <a:rPr kumimoji="1" lang="mr-IN" altLang="zh-TW" sz="2700" dirty="0"/>
              <a:t>–</a:t>
            </a:r>
            <a:r>
              <a:rPr kumimoji="1" lang="en-US" altLang="zh-TW" sz="2700" dirty="0"/>
              <a:t> function()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2174358" y="2526675"/>
            <a:ext cx="4795283" cy="21698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zh-TW" sz="2700" b="1" dirty="0">
                <a:solidFill>
                  <a:srgbClr val="FF0000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function</a:t>
            </a:r>
            <a:r>
              <a:rPr kumimoji="1" lang="en-US" altLang="zh-TW" sz="27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 </a:t>
            </a:r>
            <a:r>
              <a:rPr kumimoji="1" lang="en-US" altLang="zh-TW" sz="2700" b="1" dirty="0" err="1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FunctionName</a:t>
            </a:r>
            <a:r>
              <a:rPr kumimoji="1" lang="en-US" altLang="zh-TW" sz="27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(  ){</a:t>
            </a:r>
          </a:p>
          <a:p>
            <a:endParaRPr kumimoji="1" lang="en-US" altLang="zh-TW" sz="2700" b="1" dirty="0">
              <a:latin typeface="Microsoft JhengHei Bold" charset="-120"/>
              <a:ea typeface="Microsoft JhengHei Bold" charset="-120"/>
              <a:cs typeface="Microsoft JhengHei Bold" charset="-120"/>
            </a:endParaRPr>
          </a:p>
          <a:p>
            <a:r>
              <a:rPr kumimoji="1" lang="en-US" altLang="zh-TW" sz="2700" b="1" dirty="0">
                <a:latin typeface="Microsoft JhengHei Bold" charset="-120"/>
                <a:ea typeface="Microsoft JhengHei Bold" charset="-120"/>
                <a:cs typeface="Microsoft JhengHei Bold" charset="-120"/>
              </a:rPr>
              <a:t>    </a:t>
            </a:r>
            <a:r>
              <a:rPr kumimoji="1" lang="en-US" altLang="zh-TW" sz="2700" b="1" dirty="0">
                <a:solidFill>
                  <a:schemeClr val="bg1">
                    <a:lumMod val="6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// your code</a:t>
            </a:r>
            <a:r>
              <a:rPr kumimoji="1" lang="mr-IN" altLang="zh-TW" sz="2700" b="1" dirty="0">
                <a:solidFill>
                  <a:schemeClr val="bg1">
                    <a:lumMod val="6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…</a:t>
            </a:r>
            <a:endParaRPr kumimoji="1" lang="en-US" altLang="zh-TW" sz="2700" b="1" dirty="0">
              <a:solidFill>
                <a:schemeClr val="bg1">
                  <a:lumMod val="65000"/>
                </a:schemeClr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  <a:p>
            <a:endParaRPr kumimoji="1" lang="en-US" altLang="zh-TW" sz="2700" b="1" dirty="0">
              <a:latin typeface="Microsoft JhengHei Bold" charset="-120"/>
              <a:ea typeface="Microsoft JhengHei Bold" charset="-120"/>
              <a:cs typeface="Microsoft JhengHei Bold" charset="-120"/>
            </a:endParaRPr>
          </a:p>
          <a:p>
            <a:r>
              <a:rPr kumimoji="1" lang="en-US" altLang="zh-TW" sz="27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}</a:t>
            </a:r>
            <a:endParaRPr kumimoji="1" lang="zh-TW" altLang="en-US" sz="2700" b="1" dirty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7110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2700" dirty="0"/>
              <a:t>函數用法</a:t>
            </a:r>
            <a:r>
              <a:rPr kumimoji="1" lang="en-US" altLang="zh-TW" sz="2700" dirty="0"/>
              <a:t> </a:t>
            </a:r>
            <a:r>
              <a:rPr kumimoji="1" lang="mr-IN" altLang="zh-TW" sz="2700" dirty="0"/>
              <a:t>–</a:t>
            </a:r>
            <a:r>
              <a:rPr kumimoji="1" lang="en-US" altLang="zh-TW" sz="2700" dirty="0"/>
              <a:t> function()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140" y="2673751"/>
            <a:ext cx="4571720" cy="231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0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2895900" y="3105835"/>
            <a:ext cx="3352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6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簡介</a:t>
            </a:r>
            <a:r>
              <a:rPr kumimoji="1" lang="en-US" altLang="zh-TW" sz="36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JavaScript</a:t>
            </a:r>
            <a:endParaRPr kumimoji="1" lang="zh-TW" altLang="en-US" sz="3600" b="1" dirty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0431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2700" dirty="0"/>
              <a:t>函數用法</a:t>
            </a:r>
            <a:r>
              <a:rPr kumimoji="1" lang="en-US" altLang="zh-TW" sz="2700" dirty="0"/>
              <a:t> </a:t>
            </a:r>
            <a:r>
              <a:rPr kumimoji="1" lang="mr-IN" altLang="zh-TW" sz="2700" dirty="0"/>
              <a:t>–</a:t>
            </a:r>
            <a:r>
              <a:rPr kumimoji="1" lang="en-US" altLang="zh-TW" sz="2700" dirty="0"/>
              <a:t> function()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177" y="4626936"/>
            <a:ext cx="1676400" cy="14097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940" y="4607886"/>
            <a:ext cx="1257300" cy="14478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85" y="1777782"/>
            <a:ext cx="3441700" cy="24892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332" y="1777782"/>
            <a:ext cx="35179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9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2700" dirty="0"/>
              <a:t>函數用法</a:t>
            </a:r>
            <a:r>
              <a:rPr kumimoji="1" lang="en-US" altLang="zh-TW" sz="2700" dirty="0"/>
              <a:t> </a:t>
            </a:r>
            <a:r>
              <a:rPr kumimoji="1" lang="mr-IN" altLang="zh-TW" sz="2700" dirty="0"/>
              <a:t>–</a:t>
            </a:r>
            <a:r>
              <a:rPr kumimoji="1" lang="en-US" altLang="zh-TW" sz="2700" dirty="0"/>
              <a:t> function()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60430" y="3198168"/>
            <a:ext cx="862313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TW" sz="24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&lt;input type="</a:t>
            </a:r>
            <a:r>
              <a:rPr kumimoji="1" lang="en-US" altLang="zh-TW" sz="2400" b="1" dirty="0" smtClean="0">
                <a:solidFill>
                  <a:srgbClr val="FF0000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submit</a:t>
            </a:r>
            <a:r>
              <a:rPr kumimoji="1" lang="en-US" altLang="zh-TW" sz="24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" </a:t>
            </a:r>
            <a:r>
              <a:rPr kumimoji="1" lang="en-US" altLang="zh-TW" sz="2400" b="1" dirty="0" err="1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onclick</a:t>
            </a:r>
            <a:r>
              <a:rPr kumimoji="1" lang="en-US" altLang="zh-TW" sz="24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=</a:t>
            </a:r>
            <a:r>
              <a:rPr kumimoji="1" lang="en-US" altLang="zh-TW" sz="24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 </a:t>
            </a:r>
            <a:r>
              <a:rPr kumimoji="1" lang="en-US" altLang="zh-TW" sz="24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"</a:t>
            </a:r>
            <a:r>
              <a:rPr kumimoji="1" lang="en-US" altLang="zh-TW" sz="2400" b="1" dirty="0" err="1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fuction_name</a:t>
            </a:r>
            <a:r>
              <a:rPr kumimoji="1" lang="en-US" altLang="zh-TW" sz="24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()"&gt;</a:t>
            </a:r>
            <a:endParaRPr kumimoji="1" lang="zh-TW" altLang="en-US" sz="2400" b="1" dirty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030146" y="2167430"/>
            <a:ext cx="708370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TW" sz="28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&lt;</a:t>
            </a:r>
            <a:r>
              <a:rPr kumimoji="1" lang="en-US" altLang="zh-TW" sz="28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button </a:t>
            </a:r>
            <a:r>
              <a:rPr kumimoji="1" lang="en-US" altLang="zh-TW" sz="2800" b="1" dirty="0" err="1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onclick</a:t>
            </a:r>
            <a:r>
              <a:rPr kumimoji="1" lang="en-US" altLang="zh-TW" sz="28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= "</a:t>
            </a:r>
            <a:r>
              <a:rPr kumimoji="1" lang="en-US" altLang="zh-TW" sz="2800" b="1" dirty="0" err="1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fuction_name</a:t>
            </a:r>
            <a:r>
              <a:rPr kumimoji="1" lang="en-US" altLang="zh-TW" sz="28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()"&gt;</a:t>
            </a:r>
            <a:endParaRPr kumimoji="1" lang="zh-TW" altLang="en-US" sz="2800" b="1" dirty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60430" y="4167351"/>
            <a:ext cx="862313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TW" sz="24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&lt;input type="</a:t>
            </a:r>
            <a:r>
              <a:rPr kumimoji="1" lang="en-US" altLang="zh-TW" sz="2400" b="1" dirty="0" smtClean="0">
                <a:solidFill>
                  <a:srgbClr val="FF0000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button</a:t>
            </a:r>
            <a:r>
              <a:rPr kumimoji="1" lang="en-US" altLang="zh-TW" sz="24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" </a:t>
            </a:r>
            <a:r>
              <a:rPr kumimoji="1" lang="en-US" altLang="zh-TW" sz="2400" b="1" dirty="0" err="1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onclick</a:t>
            </a:r>
            <a:r>
              <a:rPr kumimoji="1" lang="en-US" altLang="zh-TW" sz="24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=</a:t>
            </a:r>
            <a:r>
              <a:rPr kumimoji="1" lang="en-US" altLang="zh-TW" sz="24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 </a:t>
            </a:r>
            <a:r>
              <a:rPr kumimoji="1" lang="en-US" altLang="zh-TW" sz="24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"</a:t>
            </a:r>
            <a:r>
              <a:rPr kumimoji="1" lang="en-US" altLang="zh-TW" sz="2400" b="1" dirty="0" err="1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fuction_name</a:t>
            </a:r>
            <a:r>
              <a:rPr kumimoji="1" lang="en-US" altLang="zh-TW" sz="24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()"&gt;</a:t>
            </a:r>
            <a:endParaRPr kumimoji="1" lang="zh-TW" altLang="en-US" sz="2400" b="1" dirty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863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2700" dirty="0"/>
              <a:t>自己的 </a:t>
            </a:r>
            <a:r>
              <a:rPr kumimoji="1" lang="en-US" altLang="zh-TW" sz="2700" dirty="0"/>
              <a:t>JavaScript</a:t>
            </a:r>
            <a:r>
              <a:rPr kumimoji="1" lang="zh-TW" altLang="en-US" sz="2700" dirty="0"/>
              <a:t> 自己寫</a:t>
            </a:r>
            <a:endParaRPr kumimoji="1" lang="zh-TW" altLang="en-US" sz="2700" b="1" dirty="0"/>
          </a:p>
        </p:txBody>
      </p:sp>
      <p:sp>
        <p:nvSpPr>
          <p:cNvPr id="3" name="文字方塊 2"/>
          <p:cNvSpPr txBox="1"/>
          <p:nvPr/>
        </p:nvSpPr>
        <p:spPr>
          <a:xfrm>
            <a:off x="628650" y="3079863"/>
            <a:ext cx="800631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TW" sz="2400" b="1" dirty="0" err="1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document.getElementById</a:t>
            </a:r>
            <a:r>
              <a:rPr kumimoji="1" lang="en-US" altLang="zh-TW" sz="24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(" ").value;</a:t>
            </a:r>
            <a:endParaRPr kumimoji="1" lang="en-US" altLang="zh-TW" sz="2400" b="1" dirty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991084" y="3737671"/>
            <a:ext cx="52814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TW" sz="2800" b="1" dirty="0" err="1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console.log</a:t>
            </a:r>
            <a:r>
              <a:rPr kumimoji="1" lang="en-US" altLang="zh-TW" sz="28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(   );</a:t>
            </a:r>
            <a:endParaRPr kumimoji="1" lang="zh-TW" altLang="en-US" sz="2800" b="1" dirty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931276" y="2329722"/>
            <a:ext cx="5281448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TW" sz="3000" b="1" dirty="0" err="1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var</a:t>
            </a:r>
            <a:r>
              <a:rPr kumimoji="1" lang="en-US" altLang="zh-TW" sz="3000" b="1" dirty="0">
                <a:latin typeface="Microsoft JhengHei Bold" charset="-120"/>
                <a:ea typeface="Microsoft JhengHei Bold" charset="-120"/>
                <a:cs typeface="Microsoft JhengHei Bold" charset="-120"/>
              </a:rPr>
              <a:t> </a:t>
            </a:r>
            <a:r>
              <a:rPr kumimoji="1" lang="en-US" altLang="zh-TW" sz="30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x = 1;</a:t>
            </a:r>
            <a:endParaRPr kumimoji="1" lang="zh-TW" altLang="en-US" sz="3000" b="1" dirty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991084" y="4457034"/>
            <a:ext cx="52814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TW" sz="28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function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99" y="2606721"/>
            <a:ext cx="7179818" cy="256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2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2700" dirty="0"/>
              <a:t>常用函式</a:t>
            </a:r>
            <a:r>
              <a:rPr kumimoji="1" lang="en-US" altLang="zh-TW" sz="2700" dirty="0"/>
              <a:t> </a:t>
            </a:r>
            <a:r>
              <a:rPr kumimoji="1" lang="mr-IN" altLang="zh-TW" sz="2700" dirty="0"/>
              <a:t>–</a:t>
            </a:r>
            <a:r>
              <a:rPr kumimoji="1" lang="en-US" altLang="zh-TW" sz="2700" dirty="0"/>
              <a:t> alert()</a:t>
            </a:r>
            <a:endParaRPr kumimoji="1" lang="zh-TW" altLang="en-US" sz="27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1075605" y="3152001"/>
            <a:ext cx="699279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TW" sz="3000" b="1" dirty="0">
                <a:solidFill>
                  <a:srgbClr val="FF0000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alert</a:t>
            </a:r>
            <a:r>
              <a:rPr kumimoji="1" lang="en-US" altLang="zh-TW" sz="30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( </a:t>
            </a:r>
            <a:r>
              <a:rPr kumimoji="1" lang="en-US" altLang="zh-TW" sz="3000" b="1" dirty="0" smtClean="0">
                <a:solidFill>
                  <a:schemeClr val="bg1">
                    <a:lumMod val="6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“</a:t>
            </a:r>
            <a:r>
              <a:rPr kumimoji="1" lang="zh-TW" altLang="en-US" sz="3000" b="1" dirty="0" smtClean="0">
                <a:solidFill>
                  <a:schemeClr val="bg1">
                    <a:lumMod val="6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尼采：重要的事要說三次。</a:t>
            </a:r>
            <a:r>
              <a:rPr kumimoji="1" lang="en-US" altLang="zh-TW" sz="3000" b="1" dirty="0" smtClean="0">
                <a:solidFill>
                  <a:schemeClr val="bg1">
                    <a:lumMod val="6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”</a:t>
            </a:r>
            <a:r>
              <a:rPr kumimoji="1" lang="zh-TW" altLang="en-US" sz="3000" b="1" dirty="0" smtClean="0">
                <a:solidFill>
                  <a:schemeClr val="bg1">
                    <a:lumMod val="6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 </a:t>
            </a:r>
            <a:r>
              <a:rPr kumimoji="1" lang="en-US" altLang="zh-TW" sz="30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);</a:t>
            </a:r>
            <a:endParaRPr kumimoji="1" lang="zh-TW" altLang="en-US" sz="3000" b="1" dirty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73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2700" dirty="0"/>
              <a:t>自己的 </a:t>
            </a:r>
            <a:r>
              <a:rPr kumimoji="1" lang="en-US" altLang="zh-TW" sz="2700" dirty="0"/>
              <a:t>JavaScript</a:t>
            </a:r>
            <a:r>
              <a:rPr kumimoji="1" lang="zh-TW" altLang="en-US" sz="2700" dirty="0"/>
              <a:t> 自己寫</a:t>
            </a:r>
            <a:endParaRPr kumimoji="1" lang="zh-TW" altLang="en-US" sz="2700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471" y="2581154"/>
            <a:ext cx="6617057" cy="232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8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2700" dirty="0"/>
              <a:t>基本語法</a:t>
            </a:r>
            <a:r>
              <a:rPr kumimoji="1" lang="en-US" altLang="zh-TW" sz="2700" dirty="0"/>
              <a:t> </a:t>
            </a:r>
            <a:r>
              <a:rPr kumimoji="1" lang="mr-IN" altLang="zh-TW" sz="2700" dirty="0"/>
              <a:t>–</a:t>
            </a:r>
            <a:r>
              <a:rPr kumimoji="1" lang="en-US" altLang="zh-TW" sz="2700" dirty="0"/>
              <a:t> if</a:t>
            </a:r>
            <a:r>
              <a:rPr kumimoji="1" lang="mr-IN" altLang="zh-TW" sz="2700" dirty="0"/>
              <a:t>…</a:t>
            </a:r>
            <a:r>
              <a:rPr kumimoji="1" lang="en-US" altLang="zh-TW" sz="2700" dirty="0"/>
              <a:t>else</a:t>
            </a:r>
            <a:r>
              <a:rPr kumimoji="1" lang="mr-IN" altLang="zh-TW" sz="2700" dirty="0"/>
              <a:t>…</a:t>
            </a:r>
            <a:endParaRPr kumimoji="1" lang="zh-TW" altLang="en-US" sz="27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2971801" y="2108639"/>
            <a:ext cx="3200399" cy="30008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zh-TW" sz="2700" b="1" dirty="0" smtClean="0">
                <a:solidFill>
                  <a:srgbClr val="FF0000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if</a:t>
            </a:r>
            <a:r>
              <a:rPr kumimoji="1" lang="zh-TW" altLang="en-US" sz="2700" b="1" dirty="0" smtClean="0">
                <a:solidFill>
                  <a:srgbClr val="FF0000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 </a:t>
            </a:r>
            <a:r>
              <a:rPr kumimoji="1" lang="en-US" altLang="zh-TW" sz="27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( </a:t>
            </a:r>
            <a:r>
              <a:rPr kumimoji="1" lang="zh-TW" altLang="en-US" sz="27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判斷條件</a:t>
            </a:r>
            <a:r>
              <a:rPr kumimoji="1" lang="en-US" altLang="zh-TW" sz="27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 </a:t>
            </a:r>
            <a:r>
              <a:rPr kumimoji="1" lang="en-US" altLang="zh-TW" sz="27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)</a:t>
            </a:r>
            <a:r>
              <a:rPr kumimoji="1" lang="zh-TW" altLang="en-US" sz="27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 </a:t>
            </a:r>
            <a:r>
              <a:rPr kumimoji="1" lang="en-US" altLang="zh-TW" sz="27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{</a:t>
            </a:r>
            <a:endParaRPr kumimoji="1" lang="en-US" altLang="zh-TW" sz="2700" b="1" dirty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  <a:p>
            <a:r>
              <a:rPr kumimoji="1" lang="en-US" altLang="zh-TW" sz="27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    </a:t>
            </a:r>
            <a:r>
              <a:rPr kumimoji="1" lang="en-US" altLang="zh-TW" sz="2700" b="1" dirty="0">
                <a:solidFill>
                  <a:schemeClr val="bg1">
                    <a:lumMod val="6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// your code</a:t>
            </a:r>
            <a:r>
              <a:rPr kumimoji="1" lang="mr-IN" altLang="zh-TW" sz="2700" b="1" dirty="0">
                <a:solidFill>
                  <a:schemeClr val="bg1">
                    <a:lumMod val="6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…</a:t>
            </a:r>
            <a:endParaRPr kumimoji="1" lang="en-US" altLang="zh-TW" sz="2700" b="1" dirty="0">
              <a:solidFill>
                <a:schemeClr val="bg1">
                  <a:lumMod val="65000"/>
                </a:schemeClr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  <a:p>
            <a:endParaRPr kumimoji="1" lang="en-US" altLang="zh-TW" sz="2700" b="1" dirty="0" smtClean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  <a:p>
            <a:r>
              <a:rPr kumimoji="1" lang="en-US" altLang="zh-TW" sz="27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} </a:t>
            </a:r>
            <a:r>
              <a:rPr kumimoji="1" lang="en-US" altLang="zh-TW" sz="2700" b="1" dirty="0">
                <a:solidFill>
                  <a:srgbClr val="FF0000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else</a:t>
            </a:r>
            <a:r>
              <a:rPr kumimoji="1" lang="en-US" altLang="zh-TW" sz="27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 {</a:t>
            </a:r>
          </a:p>
          <a:p>
            <a:r>
              <a:rPr kumimoji="1" lang="en-US" altLang="zh-TW" sz="27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    </a:t>
            </a:r>
            <a:r>
              <a:rPr kumimoji="1" lang="en-US" altLang="zh-TW" sz="2700" b="1" dirty="0">
                <a:solidFill>
                  <a:schemeClr val="bg1">
                    <a:lumMod val="6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// your code</a:t>
            </a:r>
            <a:r>
              <a:rPr kumimoji="1" lang="mr-IN" altLang="zh-TW" sz="2700" b="1" dirty="0">
                <a:solidFill>
                  <a:schemeClr val="bg1">
                    <a:lumMod val="6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…</a:t>
            </a:r>
            <a:endParaRPr kumimoji="1" lang="en-US" altLang="zh-TW" sz="2700" b="1" dirty="0">
              <a:solidFill>
                <a:schemeClr val="bg1">
                  <a:lumMod val="65000"/>
                </a:schemeClr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  <a:p>
            <a:endParaRPr kumimoji="1" lang="en-US" altLang="zh-TW" sz="2700" b="1" dirty="0" smtClean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  <a:p>
            <a:r>
              <a:rPr kumimoji="1" lang="en-US" altLang="zh-TW" sz="27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}</a:t>
            </a:r>
            <a:endParaRPr kumimoji="1" lang="zh-TW" altLang="en-US" sz="2700" b="1" dirty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3170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2700" dirty="0"/>
              <a:t>自己的 </a:t>
            </a:r>
            <a:r>
              <a:rPr kumimoji="1" lang="en-US" altLang="zh-TW" sz="2700" dirty="0"/>
              <a:t>JavaScript</a:t>
            </a:r>
            <a:r>
              <a:rPr kumimoji="1" lang="zh-TW" altLang="en-US" sz="2700" dirty="0"/>
              <a:t> 自己寫</a:t>
            </a:r>
            <a:endParaRPr kumimoji="1" lang="zh-TW" altLang="en-US" sz="2700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28" y="1867141"/>
            <a:ext cx="3319967" cy="394423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799" y="1867141"/>
            <a:ext cx="5555385" cy="190084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553428" y="2928395"/>
            <a:ext cx="1713053" cy="30094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747331" y="4290591"/>
            <a:ext cx="40378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 smtClean="0">
                <a:solidFill>
                  <a:srgbClr val="FFFF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先後順序很重要！</a:t>
            </a:r>
            <a:endParaRPr kumimoji="1" lang="en-US" altLang="zh-TW" sz="3200" b="1" dirty="0" smtClean="0">
              <a:solidFill>
                <a:srgbClr val="FFFF0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lvl="0"/>
            <a:r>
              <a:rPr kumimoji="1" lang="zh-TW" altLang="en-US" sz="3200" b="1" dirty="0">
                <a:solidFill>
                  <a:srgbClr val="FFFF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先後順序很</a:t>
            </a:r>
            <a:r>
              <a:rPr kumimoji="1" lang="zh-TW" altLang="en-US" sz="3200" b="1" dirty="0" smtClean="0">
                <a:solidFill>
                  <a:srgbClr val="FFFF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重要！！</a:t>
            </a:r>
            <a:endParaRPr kumimoji="1" lang="en-US" altLang="zh-TW" sz="3200" b="1" dirty="0" smtClean="0">
              <a:solidFill>
                <a:srgbClr val="FFFF0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lvl="0"/>
            <a:r>
              <a:rPr kumimoji="1" lang="zh-TW" altLang="en-US" sz="3200" b="1" dirty="0">
                <a:solidFill>
                  <a:srgbClr val="FFFF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先後順序很</a:t>
            </a:r>
            <a:r>
              <a:rPr kumimoji="1" lang="zh-TW" altLang="en-US" sz="3200" b="1" dirty="0" smtClean="0">
                <a:solidFill>
                  <a:srgbClr val="FFFF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重要！！！</a:t>
            </a:r>
            <a:endParaRPr kumimoji="1" lang="zh-TW" altLang="en-US" b="1" dirty="0">
              <a:solidFill>
                <a:srgbClr val="FFFF0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0581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2700" dirty="0" smtClean="0"/>
              <a:t>進階挑戰</a:t>
            </a:r>
            <a:r>
              <a:rPr kumimoji="1" lang="en-US" altLang="zh-TW" sz="2700" dirty="0" smtClean="0"/>
              <a:t> </a:t>
            </a:r>
            <a:r>
              <a:rPr kumimoji="1" lang="mr-IN" altLang="zh-TW" sz="2700" dirty="0" smtClean="0"/>
              <a:t>–</a:t>
            </a:r>
            <a:r>
              <a:rPr kumimoji="1" lang="en-US" altLang="zh-TW" sz="2700" dirty="0" smtClean="0"/>
              <a:t> </a:t>
            </a:r>
            <a:r>
              <a:rPr kumimoji="1" lang="zh-TW" altLang="en-US" sz="2700" dirty="0" smtClean="0"/>
              <a:t>讓ＢＭＩ顯示在網頁上</a:t>
            </a:r>
            <a:endParaRPr kumimoji="1" lang="zh-TW" altLang="en-US" sz="2700" b="1" dirty="0"/>
          </a:p>
        </p:txBody>
      </p:sp>
      <p:sp>
        <p:nvSpPr>
          <p:cNvPr id="3" name="文字方塊 2"/>
          <p:cNvSpPr txBox="1"/>
          <p:nvPr/>
        </p:nvSpPr>
        <p:spPr>
          <a:xfrm>
            <a:off x="628650" y="3326878"/>
            <a:ext cx="800631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TW" sz="2800" b="1" dirty="0" err="1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document.getElementById</a:t>
            </a:r>
            <a:r>
              <a:rPr kumimoji="1" lang="en-US" altLang="zh-TW" sz="28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(" ").</a:t>
            </a:r>
            <a:r>
              <a:rPr kumimoji="1" lang="en-US" altLang="zh-TW" sz="2800" b="1" dirty="0" err="1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innerText</a:t>
            </a:r>
            <a:r>
              <a:rPr kumimoji="1" lang="en-US" altLang="zh-TW" sz="28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;</a:t>
            </a:r>
            <a:endParaRPr kumimoji="1" lang="en-US" altLang="zh-TW" sz="2800" b="1" dirty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310" y="1529581"/>
            <a:ext cx="5918682" cy="464103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245489" y="4051139"/>
            <a:ext cx="4884516" cy="27779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245489" y="5673524"/>
            <a:ext cx="4421529" cy="27779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72775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2700" dirty="0"/>
              <a:t>基本語法</a:t>
            </a:r>
            <a:r>
              <a:rPr kumimoji="1" lang="en-US" altLang="zh-TW" sz="2700" dirty="0"/>
              <a:t> </a:t>
            </a:r>
            <a:r>
              <a:rPr kumimoji="1" lang="mr-IN" altLang="zh-TW" sz="2700" dirty="0"/>
              <a:t>–</a:t>
            </a:r>
            <a:r>
              <a:rPr kumimoji="1" lang="en-US" altLang="zh-TW" sz="2700" dirty="0"/>
              <a:t> switch</a:t>
            </a:r>
            <a:endParaRPr kumimoji="1" lang="zh-TW" altLang="en-US" sz="27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719276" y="1690689"/>
            <a:ext cx="3705447" cy="45858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zh-TW" sz="2400" b="1" dirty="0" smtClean="0">
                <a:solidFill>
                  <a:srgbClr val="FF0000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switch</a:t>
            </a:r>
            <a:r>
              <a:rPr kumimoji="1" lang="zh-TW" altLang="en-US" sz="2400" b="1" dirty="0" smtClean="0">
                <a:solidFill>
                  <a:srgbClr val="FF0000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 </a:t>
            </a:r>
            <a:r>
              <a:rPr kumimoji="1" lang="en-US" altLang="zh-TW" sz="24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( </a:t>
            </a:r>
            <a:r>
              <a:rPr kumimoji="1" lang="en-US" altLang="zh-TW" sz="24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n</a:t>
            </a:r>
            <a:r>
              <a:rPr kumimoji="1" lang="en-US" altLang="zh-TW" sz="24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 )</a:t>
            </a:r>
            <a:r>
              <a:rPr kumimoji="1" lang="zh-TW" altLang="en-US" sz="24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 </a:t>
            </a:r>
            <a:r>
              <a:rPr kumimoji="1" lang="en-US" altLang="zh-TW" sz="24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{</a:t>
            </a:r>
            <a:endParaRPr kumimoji="1" lang="en-US" altLang="zh-TW" sz="2400" b="1" dirty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  <a:p>
            <a:r>
              <a:rPr kumimoji="1" lang="en-US" altLang="zh-TW" sz="24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    </a:t>
            </a:r>
            <a:r>
              <a:rPr kumimoji="1" lang="en-US" altLang="zh-TW" sz="24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case 1:</a:t>
            </a:r>
          </a:p>
          <a:p>
            <a:r>
              <a:rPr kumimoji="1" lang="en-US" altLang="zh-TW" sz="24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 </a:t>
            </a:r>
            <a:r>
              <a:rPr kumimoji="1" lang="en-US" altLang="zh-TW" sz="24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       </a:t>
            </a:r>
            <a:r>
              <a:rPr kumimoji="1" lang="en-US" altLang="zh-TW" sz="2400" b="1" dirty="0">
                <a:solidFill>
                  <a:schemeClr val="bg1">
                    <a:lumMod val="6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// your code</a:t>
            </a:r>
            <a:r>
              <a:rPr kumimoji="1" lang="mr-IN" altLang="zh-TW" sz="2400" b="1" dirty="0" smtClean="0">
                <a:solidFill>
                  <a:schemeClr val="bg1">
                    <a:lumMod val="6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…</a:t>
            </a:r>
            <a:endParaRPr kumimoji="1" lang="en-US" altLang="zh-TW" sz="2400" b="1" dirty="0" smtClean="0">
              <a:solidFill>
                <a:schemeClr val="bg1">
                  <a:lumMod val="65000"/>
                </a:schemeClr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  <a:p>
            <a:r>
              <a:rPr kumimoji="1" lang="en-US" altLang="zh-TW" sz="2400" b="1" dirty="0">
                <a:solidFill>
                  <a:schemeClr val="bg1">
                    <a:lumMod val="6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 </a:t>
            </a:r>
            <a:r>
              <a:rPr kumimoji="1" lang="en-US" altLang="zh-TW" sz="2400" b="1" dirty="0" smtClean="0">
                <a:solidFill>
                  <a:schemeClr val="bg1">
                    <a:lumMod val="6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       </a:t>
            </a:r>
            <a:r>
              <a:rPr kumimoji="1" lang="en-US" altLang="zh-TW" sz="24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break;</a:t>
            </a:r>
          </a:p>
          <a:p>
            <a:r>
              <a:rPr kumimoji="1" lang="en-US" altLang="zh-TW" sz="24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 </a:t>
            </a:r>
            <a:r>
              <a:rPr kumimoji="1" lang="en-US" altLang="zh-TW" sz="24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   case 2:</a:t>
            </a:r>
            <a:endParaRPr kumimoji="1" lang="en-US" altLang="zh-TW" sz="2400" b="1" dirty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  <a:p>
            <a:r>
              <a:rPr kumimoji="1" lang="en-US" altLang="zh-TW" sz="24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        </a:t>
            </a:r>
            <a:r>
              <a:rPr kumimoji="1" lang="en-US" altLang="zh-TW" sz="2400" b="1" dirty="0">
                <a:solidFill>
                  <a:schemeClr val="bg1">
                    <a:lumMod val="6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// your code</a:t>
            </a:r>
            <a:r>
              <a:rPr kumimoji="1" lang="mr-IN" altLang="zh-TW" sz="2400" b="1" dirty="0">
                <a:solidFill>
                  <a:schemeClr val="bg1">
                    <a:lumMod val="6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…</a:t>
            </a:r>
            <a:endParaRPr kumimoji="1" lang="en-US" altLang="zh-TW" sz="2400" b="1" dirty="0">
              <a:solidFill>
                <a:schemeClr val="bg1">
                  <a:lumMod val="65000"/>
                </a:schemeClr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  <a:p>
            <a:r>
              <a:rPr kumimoji="1" lang="en-US" altLang="zh-TW" sz="2400" b="1" dirty="0">
                <a:solidFill>
                  <a:schemeClr val="bg1">
                    <a:lumMod val="6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        </a:t>
            </a:r>
            <a:r>
              <a:rPr kumimoji="1" lang="en-US" altLang="zh-TW" sz="24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break</a:t>
            </a:r>
            <a:r>
              <a:rPr kumimoji="1" lang="en-US" altLang="zh-TW" sz="24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;</a:t>
            </a:r>
          </a:p>
          <a:p>
            <a:r>
              <a:rPr kumimoji="1" lang="en-US" altLang="zh-TW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       .</a:t>
            </a:r>
          </a:p>
          <a:p>
            <a:r>
              <a:rPr kumimoji="1" lang="en-US" altLang="zh-TW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       .</a:t>
            </a:r>
          </a:p>
          <a:p>
            <a:r>
              <a:rPr kumimoji="1" lang="en-US" altLang="zh-TW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       .</a:t>
            </a:r>
            <a:endParaRPr kumimoji="1" lang="en-US" altLang="zh-TW" b="1" dirty="0" smtClean="0">
              <a:solidFill>
                <a:schemeClr val="bg1">
                  <a:lumMod val="65000"/>
                </a:schemeClr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  <a:p>
            <a:r>
              <a:rPr kumimoji="1" lang="en-US" altLang="zh-TW" sz="2400" b="1" dirty="0">
                <a:solidFill>
                  <a:schemeClr val="bg1">
                    <a:lumMod val="6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 </a:t>
            </a:r>
            <a:r>
              <a:rPr kumimoji="1" lang="en-US" altLang="zh-TW" sz="2400" b="1" dirty="0" smtClean="0">
                <a:solidFill>
                  <a:schemeClr val="bg1">
                    <a:lumMod val="6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   </a:t>
            </a:r>
            <a:r>
              <a:rPr kumimoji="1" lang="en-US" altLang="zh-TW" sz="24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default</a:t>
            </a:r>
            <a:r>
              <a:rPr kumimoji="1" lang="en-US" altLang="zh-TW" sz="24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:</a:t>
            </a:r>
          </a:p>
          <a:p>
            <a:r>
              <a:rPr kumimoji="1" lang="en-US" altLang="zh-TW" sz="24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        </a:t>
            </a:r>
            <a:r>
              <a:rPr kumimoji="1" lang="en-US" altLang="zh-TW" sz="2400" b="1" dirty="0">
                <a:solidFill>
                  <a:schemeClr val="bg1">
                    <a:lumMod val="6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// your code</a:t>
            </a:r>
            <a:r>
              <a:rPr kumimoji="1" lang="mr-IN" altLang="zh-TW" sz="2400" b="1" dirty="0">
                <a:solidFill>
                  <a:schemeClr val="bg1">
                    <a:lumMod val="6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…</a:t>
            </a:r>
            <a:endParaRPr kumimoji="1" lang="en-US" altLang="zh-TW" sz="2400" b="1" dirty="0">
              <a:solidFill>
                <a:schemeClr val="bg1">
                  <a:lumMod val="65000"/>
                </a:schemeClr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  <a:p>
            <a:r>
              <a:rPr kumimoji="1" lang="en-US" altLang="zh-TW" sz="24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}</a:t>
            </a:r>
            <a:endParaRPr kumimoji="1" lang="zh-TW" altLang="en-US" sz="2400" b="1" dirty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1480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2700" dirty="0"/>
              <a:t>基本語法</a:t>
            </a:r>
            <a:r>
              <a:rPr kumimoji="1" lang="en-US" altLang="zh-TW" sz="2700" dirty="0"/>
              <a:t> </a:t>
            </a:r>
            <a:r>
              <a:rPr kumimoji="1" lang="mr-IN" altLang="zh-TW" sz="2700" dirty="0"/>
              <a:t>–</a:t>
            </a:r>
            <a:r>
              <a:rPr kumimoji="1" lang="en-US" altLang="zh-TW" sz="2700" dirty="0"/>
              <a:t> for loop</a:t>
            </a:r>
            <a:endParaRPr kumimoji="1" lang="zh-TW" altLang="en-US" sz="27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2078665" y="2280417"/>
            <a:ext cx="4986669" cy="13388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zh-TW" sz="2700" b="1" dirty="0" smtClean="0">
                <a:solidFill>
                  <a:srgbClr val="FF0000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for</a:t>
            </a:r>
            <a:r>
              <a:rPr kumimoji="1" lang="zh-TW" altLang="en-US" sz="2700" b="1" dirty="0" smtClean="0">
                <a:solidFill>
                  <a:srgbClr val="FF0000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 </a:t>
            </a:r>
            <a:r>
              <a:rPr kumimoji="1" lang="en-US" altLang="zh-TW" sz="27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( </a:t>
            </a:r>
            <a:r>
              <a:rPr kumimoji="1" lang="en-US" altLang="zh-TW" sz="2700" b="1" dirty="0" err="1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var</a:t>
            </a:r>
            <a:r>
              <a:rPr kumimoji="1" lang="en-US" altLang="zh-TW" sz="27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 </a:t>
            </a:r>
            <a:r>
              <a:rPr kumimoji="1" lang="en-US" altLang="zh-TW" sz="2700" b="1" dirty="0" err="1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i</a:t>
            </a:r>
            <a:r>
              <a:rPr kumimoji="1" lang="en-US" altLang="zh-TW" sz="27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 = 0; </a:t>
            </a:r>
            <a:r>
              <a:rPr kumimoji="1" lang="en-US" altLang="zh-TW" sz="2700" b="1" dirty="0" err="1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i</a:t>
            </a:r>
            <a:r>
              <a:rPr kumimoji="1" lang="en-US" altLang="zh-TW" sz="27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 &lt; 10; </a:t>
            </a:r>
            <a:r>
              <a:rPr kumimoji="1" lang="en-US" altLang="zh-TW" sz="2700" b="1" dirty="0" err="1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i</a:t>
            </a:r>
            <a:r>
              <a:rPr kumimoji="1" lang="en-US" altLang="zh-TW" sz="27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++ )</a:t>
            </a:r>
            <a:r>
              <a:rPr kumimoji="1" lang="zh-TW" altLang="en-US" sz="27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 </a:t>
            </a:r>
            <a:r>
              <a:rPr kumimoji="1" lang="en-US" altLang="zh-TW" sz="27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{</a:t>
            </a:r>
            <a:endParaRPr kumimoji="1" lang="en-US" altLang="zh-TW" sz="2700" b="1" dirty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  <a:p>
            <a:r>
              <a:rPr kumimoji="1" lang="en-US" altLang="zh-TW" sz="27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    </a:t>
            </a:r>
            <a:r>
              <a:rPr kumimoji="1" lang="en-US" altLang="zh-TW" sz="2700" b="1" dirty="0">
                <a:solidFill>
                  <a:schemeClr val="bg1">
                    <a:lumMod val="6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// your code</a:t>
            </a:r>
            <a:r>
              <a:rPr kumimoji="1" lang="mr-IN" altLang="zh-TW" sz="2700" b="1" dirty="0" smtClean="0">
                <a:solidFill>
                  <a:schemeClr val="bg1">
                    <a:lumMod val="6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…</a:t>
            </a:r>
            <a:endParaRPr kumimoji="1" lang="en-US" altLang="zh-TW" sz="2700" b="1" dirty="0" smtClean="0">
              <a:solidFill>
                <a:schemeClr val="bg1">
                  <a:lumMod val="65000"/>
                </a:schemeClr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  <a:p>
            <a:r>
              <a:rPr kumimoji="1" lang="en-US" altLang="zh-TW" sz="27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}</a:t>
            </a:r>
            <a:endParaRPr kumimoji="1" lang="zh-TW" altLang="en-US" sz="2700" b="1" dirty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078665" y="3836315"/>
            <a:ext cx="4986669" cy="13388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zh-TW" sz="2700" b="1" dirty="0" smtClean="0">
                <a:solidFill>
                  <a:srgbClr val="FF0000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for</a:t>
            </a:r>
            <a:r>
              <a:rPr kumimoji="1" lang="zh-TW" altLang="en-US" sz="2700" b="1" dirty="0" smtClean="0">
                <a:solidFill>
                  <a:srgbClr val="FF0000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 </a:t>
            </a:r>
            <a:r>
              <a:rPr kumimoji="1" lang="en-US" altLang="zh-TW" sz="27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( x in array )</a:t>
            </a:r>
            <a:r>
              <a:rPr kumimoji="1" lang="zh-TW" altLang="en-US" sz="27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 </a:t>
            </a:r>
            <a:r>
              <a:rPr kumimoji="1" lang="en-US" altLang="zh-TW" sz="27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{</a:t>
            </a:r>
            <a:endParaRPr kumimoji="1" lang="en-US" altLang="zh-TW" sz="2700" b="1" dirty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  <a:p>
            <a:r>
              <a:rPr kumimoji="1" lang="en-US" altLang="zh-TW" sz="27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    </a:t>
            </a:r>
            <a:r>
              <a:rPr kumimoji="1" lang="en-US" altLang="zh-TW" sz="2700" b="1" dirty="0">
                <a:solidFill>
                  <a:schemeClr val="bg1">
                    <a:lumMod val="6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// your code</a:t>
            </a:r>
            <a:r>
              <a:rPr kumimoji="1" lang="mr-IN" altLang="zh-TW" sz="2700" b="1" dirty="0" smtClean="0">
                <a:solidFill>
                  <a:schemeClr val="bg1">
                    <a:lumMod val="6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…</a:t>
            </a:r>
            <a:endParaRPr kumimoji="1" lang="en-US" altLang="zh-TW" sz="2700" b="1" dirty="0" smtClean="0">
              <a:solidFill>
                <a:schemeClr val="bg1">
                  <a:lumMod val="65000"/>
                </a:schemeClr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  <a:p>
            <a:r>
              <a:rPr kumimoji="1" lang="en-US" altLang="zh-TW" sz="27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}</a:t>
            </a:r>
            <a:endParaRPr kumimoji="1" lang="zh-TW" altLang="en-US" sz="2700" b="1" dirty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9331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/>
          <p:cNvSpPr txBox="1"/>
          <p:nvPr/>
        </p:nvSpPr>
        <p:spPr>
          <a:xfrm>
            <a:off x="1744839" y="1335669"/>
            <a:ext cx="1933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 err="1">
                <a:solidFill>
                  <a:schemeClr val="bg1">
                    <a:lumMod val="50000"/>
                  </a:schemeClr>
                </a:solidFill>
              </a:rPr>
              <a:t>LiveScript</a:t>
            </a:r>
            <a:endParaRPr kumimoji="1" lang="zh-TW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文字版面配置區 13"/>
          <p:cNvSpPr>
            <a:spLocks noGrp="1"/>
          </p:cNvSpPr>
          <p:nvPr>
            <p:ph type="body" idx="1"/>
          </p:nvPr>
        </p:nvSpPr>
        <p:spPr>
          <a:xfrm>
            <a:off x="862566" y="2200939"/>
            <a:ext cx="3886200" cy="3710210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kumimoji="1" lang="zh-TW" altLang="en-US" sz="2400" dirty="0"/>
              <a:t>解釋性</a:t>
            </a:r>
            <a:r>
              <a:rPr kumimoji="1" lang="zh-TW" altLang="en-US" sz="2400"/>
              <a:t>程式</a:t>
            </a:r>
            <a:r>
              <a:rPr kumimoji="1" lang="zh-TW" altLang="en-US" sz="2400" smtClean="0"/>
              <a:t>語言</a:t>
            </a:r>
            <a:endParaRPr kumimoji="1" lang="en-US" altLang="zh-TW" sz="2400" dirty="0" smtClean="0"/>
          </a:p>
          <a:p>
            <a:pPr>
              <a:lnSpc>
                <a:spcPct val="150000"/>
              </a:lnSpc>
            </a:pPr>
            <a:r>
              <a:rPr kumimoji="1" lang="en-US" altLang="zh-TW" sz="2400" dirty="0" smtClean="0"/>
              <a:t>ECMAScript</a:t>
            </a:r>
          </a:p>
          <a:p>
            <a:pPr>
              <a:lnSpc>
                <a:spcPct val="150000"/>
              </a:lnSpc>
            </a:pPr>
            <a:r>
              <a:rPr kumimoji="1" lang="zh-TW" altLang="en-US" sz="2400" dirty="0" smtClean="0"/>
              <a:t>與 </a:t>
            </a:r>
            <a:r>
              <a:rPr lang="en-US" altLang="zh-TW" sz="2400" dirty="0" smtClean="0"/>
              <a:t>HTML</a:t>
            </a:r>
            <a:endParaRPr kumimoji="1" lang="en-US" altLang="zh-TW" sz="2400" dirty="0" smtClean="0"/>
          </a:p>
        </p:txBody>
      </p:sp>
      <p:sp>
        <p:nvSpPr>
          <p:cNvPr id="15" name="文字版面配置區 14"/>
          <p:cNvSpPr>
            <a:spLocks noGrp="1"/>
          </p:cNvSpPr>
          <p:nvPr>
            <p:ph type="body" idx="2"/>
          </p:nvPr>
        </p:nvSpPr>
        <p:spPr>
          <a:xfrm>
            <a:off x="4863066" y="2200939"/>
            <a:ext cx="3886200" cy="3710210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kumimoji="1" lang="zh-TW" altLang="en-US" sz="2400" dirty="0" smtClean="0"/>
              <a:t>做動態網頁</a:t>
            </a:r>
            <a:endParaRPr kumimoji="1" lang="en-US" altLang="zh-TW" sz="2400" dirty="0" smtClean="0"/>
          </a:p>
          <a:p>
            <a:pPr>
              <a:lnSpc>
                <a:spcPct val="150000"/>
              </a:lnSpc>
            </a:pPr>
            <a:r>
              <a:rPr kumimoji="1" lang="zh-TW" altLang="en-US" sz="2400" dirty="0" smtClean="0"/>
              <a:t>驗證資料</a:t>
            </a:r>
            <a:endParaRPr kumimoji="1" lang="en-US" altLang="zh-TW" sz="2400" dirty="0" smtClean="0"/>
          </a:p>
          <a:p>
            <a:pPr>
              <a:lnSpc>
                <a:spcPct val="150000"/>
              </a:lnSpc>
            </a:pPr>
            <a:r>
              <a:rPr kumimoji="1" lang="zh-TW" altLang="en-US" sz="2400" dirty="0" smtClean="0"/>
              <a:t>控制 </a:t>
            </a:r>
            <a:r>
              <a:rPr kumimoji="1" lang="en-US" altLang="zh-TW" sz="2400" dirty="0" smtClean="0"/>
              <a:t>cookie</a:t>
            </a:r>
          </a:p>
          <a:p>
            <a:pPr>
              <a:lnSpc>
                <a:spcPct val="150000"/>
              </a:lnSpc>
            </a:pPr>
            <a:r>
              <a:rPr kumimoji="1" lang="zh-TW" altLang="en-US" sz="2400" dirty="0" smtClean="0"/>
              <a:t>事件處理</a:t>
            </a:r>
            <a:endParaRPr kumimoji="1"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1744839" y="1335669"/>
            <a:ext cx="1933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 err="1">
                <a:solidFill>
                  <a:schemeClr val="bg1"/>
                </a:solidFill>
              </a:rPr>
              <a:t>LiveScript</a:t>
            </a:r>
            <a:endParaRPr kumimoji="1"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249382" y="1335669"/>
            <a:ext cx="1933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 smtClean="0">
                <a:solidFill>
                  <a:schemeClr val="bg1"/>
                </a:solidFill>
              </a:rPr>
              <a:t>JavaScript</a:t>
            </a:r>
            <a:endParaRPr kumimoji="1" lang="zh-TW" altLang="en-US" sz="2800" dirty="0">
              <a:solidFill>
                <a:schemeClr val="bg1"/>
              </a:solidFill>
            </a:endParaRPr>
          </a:p>
        </p:txBody>
      </p:sp>
      <p:cxnSp>
        <p:nvCxnSpPr>
          <p:cNvPr id="11" name="直線箭頭接點 10"/>
          <p:cNvCxnSpPr>
            <a:stCxn id="7" idx="3"/>
            <a:endCxn id="8" idx="1"/>
          </p:cNvCxnSpPr>
          <p:nvPr/>
        </p:nvCxnSpPr>
        <p:spPr>
          <a:xfrm>
            <a:off x="3678743" y="1597279"/>
            <a:ext cx="1570639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654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7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2700" dirty="0"/>
              <a:t>基本語法</a:t>
            </a:r>
            <a:r>
              <a:rPr kumimoji="1" lang="en-US" altLang="zh-TW" sz="2700" dirty="0"/>
              <a:t> </a:t>
            </a:r>
            <a:r>
              <a:rPr kumimoji="1" lang="mr-IN" altLang="zh-TW" sz="2700" dirty="0"/>
              <a:t>–</a:t>
            </a:r>
            <a:r>
              <a:rPr kumimoji="1" lang="en-US" altLang="zh-TW" sz="2700" dirty="0"/>
              <a:t> while loop</a:t>
            </a:r>
            <a:endParaRPr kumimoji="1" lang="zh-TW" altLang="en-US" sz="27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877185" y="2743425"/>
            <a:ext cx="3200399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zh-TW" sz="2700" b="1" dirty="0" smtClean="0">
                <a:solidFill>
                  <a:srgbClr val="FF0000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while</a:t>
            </a:r>
            <a:r>
              <a:rPr kumimoji="1" lang="zh-TW" altLang="en-US" sz="2700" b="1" dirty="0" smtClean="0">
                <a:solidFill>
                  <a:srgbClr val="FF0000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 </a:t>
            </a:r>
            <a:r>
              <a:rPr kumimoji="1" lang="en-US" altLang="zh-TW" sz="27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( </a:t>
            </a:r>
            <a:r>
              <a:rPr kumimoji="1" lang="zh-TW" altLang="en-US" sz="27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判斷條件</a:t>
            </a:r>
            <a:r>
              <a:rPr kumimoji="1" lang="en-US" altLang="zh-TW" sz="27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 </a:t>
            </a:r>
            <a:r>
              <a:rPr kumimoji="1" lang="en-US" altLang="zh-TW" sz="27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)</a:t>
            </a:r>
            <a:r>
              <a:rPr kumimoji="1" lang="zh-TW" altLang="en-US" sz="27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 </a:t>
            </a:r>
            <a:r>
              <a:rPr kumimoji="1" lang="en-US" altLang="zh-TW" sz="27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{</a:t>
            </a:r>
            <a:endParaRPr kumimoji="1" lang="en-US" altLang="zh-TW" sz="2700" b="1" dirty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  <a:p>
            <a:r>
              <a:rPr kumimoji="1" lang="en-US" altLang="zh-TW" sz="27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    </a:t>
            </a:r>
            <a:r>
              <a:rPr kumimoji="1" lang="en-US" altLang="zh-TW" sz="2700" b="1" dirty="0">
                <a:solidFill>
                  <a:schemeClr val="bg1">
                    <a:lumMod val="6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// your code</a:t>
            </a:r>
            <a:r>
              <a:rPr kumimoji="1" lang="mr-IN" altLang="zh-TW" sz="2700" b="1" dirty="0" smtClean="0">
                <a:solidFill>
                  <a:schemeClr val="bg1">
                    <a:lumMod val="6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…</a:t>
            </a:r>
            <a:endParaRPr kumimoji="1" lang="en-US" altLang="zh-TW" sz="2700" b="1" dirty="0" smtClean="0">
              <a:solidFill>
                <a:schemeClr val="bg1">
                  <a:lumMod val="65000"/>
                </a:schemeClr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  <a:p>
            <a:endParaRPr kumimoji="1" lang="en-US" altLang="zh-TW" sz="2700" b="1" dirty="0" smtClean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  <a:p>
            <a:r>
              <a:rPr kumimoji="1" lang="en-US" altLang="zh-TW" sz="27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}</a:t>
            </a:r>
            <a:endParaRPr kumimoji="1" lang="zh-TW" altLang="en-US" sz="2700" b="1" dirty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011923" y="2743312"/>
            <a:ext cx="3503427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zh-TW" sz="2700" b="1" dirty="0" smtClean="0">
                <a:solidFill>
                  <a:srgbClr val="FF0000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do</a:t>
            </a:r>
            <a:r>
              <a:rPr kumimoji="1" lang="en-US" altLang="zh-TW" sz="27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 {</a:t>
            </a:r>
            <a:endParaRPr kumimoji="1" lang="en-US" altLang="zh-TW" sz="2700" b="1" dirty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  <a:p>
            <a:r>
              <a:rPr kumimoji="1" lang="en-US" altLang="zh-TW" sz="27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    </a:t>
            </a:r>
            <a:r>
              <a:rPr kumimoji="1" lang="en-US" altLang="zh-TW" sz="2700" b="1" dirty="0">
                <a:solidFill>
                  <a:schemeClr val="bg1">
                    <a:lumMod val="6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// your code</a:t>
            </a:r>
            <a:r>
              <a:rPr kumimoji="1" lang="mr-IN" altLang="zh-TW" sz="2700" b="1" dirty="0" smtClean="0">
                <a:solidFill>
                  <a:schemeClr val="bg1">
                    <a:lumMod val="6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…</a:t>
            </a:r>
            <a:endParaRPr kumimoji="1" lang="en-US" altLang="zh-TW" sz="2700" b="1" dirty="0" smtClean="0">
              <a:solidFill>
                <a:schemeClr val="bg1">
                  <a:lumMod val="65000"/>
                </a:schemeClr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  <a:p>
            <a:endParaRPr kumimoji="1" lang="en-US" altLang="zh-TW" sz="2700" b="1" dirty="0" smtClean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  <a:p>
            <a:r>
              <a:rPr kumimoji="1" lang="en-US" altLang="zh-TW" sz="27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}</a:t>
            </a:r>
            <a:r>
              <a:rPr kumimoji="1" lang="en-US" altLang="zh-TW" sz="2700" b="1" dirty="0">
                <a:solidFill>
                  <a:srgbClr val="FF0000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 while</a:t>
            </a:r>
            <a:r>
              <a:rPr kumimoji="1" lang="zh-TW" altLang="en-US" sz="2700" b="1" dirty="0">
                <a:solidFill>
                  <a:srgbClr val="FF0000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 </a:t>
            </a:r>
            <a:r>
              <a:rPr kumimoji="1" lang="en-US" altLang="zh-TW" sz="27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( </a:t>
            </a:r>
            <a:r>
              <a:rPr kumimoji="1" lang="zh-TW" altLang="en-US" sz="27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判斷條件</a:t>
            </a:r>
            <a:r>
              <a:rPr kumimoji="1" lang="en-US" altLang="zh-TW" sz="27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 )</a:t>
            </a:r>
            <a:r>
              <a:rPr kumimoji="1" lang="zh-TW" altLang="en-US" sz="27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 </a:t>
            </a:r>
            <a:r>
              <a:rPr kumimoji="1" lang="en-US" altLang="zh-TW" sz="27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;</a:t>
            </a:r>
            <a:endParaRPr kumimoji="1" lang="zh-TW" altLang="en-US" sz="2700" b="1" dirty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276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2700" dirty="0"/>
              <a:t>基本語法</a:t>
            </a:r>
            <a:r>
              <a:rPr kumimoji="1" lang="en-US" altLang="zh-TW" sz="2700" dirty="0"/>
              <a:t> </a:t>
            </a:r>
            <a:r>
              <a:rPr kumimoji="1" lang="mr-IN" altLang="zh-TW" sz="2700" dirty="0"/>
              <a:t>–</a:t>
            </a:r>
            <a:r>
              <a:rPr kumimoji="1" lang="en-US" altLang="zh-TW" sz="2700" dirty="0"/>
              <a:t> try</a:t>
            </a:r>
            <a:r>
              <a:rPr kumimoji="1" lang="mr-IN" altLang="zh-TW" sz="2700" dirty="0"/>
              <a:t>…</a:t>
            </a:r>
            <a:r>
              <a:rPr kumimoji="1" lang="en-US" altLang="zh-TW" sz="2700" dirty="0"/>
              <a:t>catch</a:t>
            </a:r>
            <a:r>
              <a:rPr kumimoji="1" lang="mr-IN" altLang="zh-TW" sz="2700" dirty="0"/>
              <a:t>…</a:t>
            </a:r>
            <a:endParaRPr kumimoji="1" lang="zh-TW" altLang="en-US" sz="27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2982433" y="2166704"/>
            <a:ext cx="3179134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zh-TW" sz="2700" b="1" dirty="0" smtClean="0">
                <a:solidFill>
                  <a:srgbClr val="FF0000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try</a:t>
            </a:r>
            <a:r>
              <a:rPr kumimoji="1" lang="zh-TW" altLang="en-US" sz="2700" b="1" dirty="0" smtClean="0">
                <a:solidFill>
                  <a:srgbClr val="FF0000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 </a:t>
            </a:r>
            <a:r>
              <a:rPr kumimoji="1" lang="en-US" altLang="zh-TW" sz="27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{</a:t>
            </a:r>
            <a:endParaRPr kumimoji="1" lang="en-US" altLang="zh-TW" sz="2700" b="1" dirty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  <a:p>
            <a:r>
              <a:rPr kumimoji="1" lang="en-US" altLang="zh-TW" sz="27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    </a:t>
            </a:r>
            <a:r>
              <a:rPr kumimoji="1" lang="en-US" altLang="zh-TW" sz="2700" b="1" dirty="0">
                <a:solidFill>
                  <a:schemeClr val="bg1">
                    <a:lumMod val="6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// your code</a:t>
            </a:r>
            <a:r>
              <a:rPr kumimoji="1" lang="mr-IN" altLang="zh-TW" sz="2700" b="1" dirty="0">
                <a:solidFill>
                  <a:schemeClr val="bg1">
                    <a:lumMod val="6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…</a:t>
            </a:r>
            <a:endParaRPr kumimoji="1" lang="en-US" altLang="zh-TW" sz="2700" b="1" dirty="0">
              <a:solidFill>
                <a:schemeClr val="bg1">
                  <a:lumMod val="65000"/>
                </a:schemeClr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  <a:p>
            <a:endParaRPr kumimoji="1" lang="en-US" altLang="zh-TW" sz="2700" b="1" dirty="0" smtClean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  <a:p>
            <a:r>
              <a:rPr kumimoji="1" lang="en-US" altLang="zh-TW" sz="27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} </a:t>
            </a:r>
          </a:p>
          <a:p>
            <a:r>
              <a:rPr kumimoji="1" lang="en-US" altLang="zh-TW" sz="2700" b="1" dirty="0" smtClean="0">
                <a:solidFill>
                  <a:srgbClr val="FF0000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catch</a:t>
            </a:r>
            <a:r>
              <a:rPr kumimoji="1" lang="en-US" altLang="zh-TW" sz="27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 </a:t>
            </a:r>
            <a:r>
              <a:rPr kumimoji="1" lang="en-US" altLang="zh-TW" sz="27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( </a:t>
            </a:r>
            <a:r>
              <a:rPr kumimoji="1" lang="en-US" altLang="zh-TW" sz="27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e )</a:t>
            </a:r>
            <a:r>
              <a:rPr kumimoji="1" lang="zh-TW" altLang="en-US" sz="27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 </a:t>
            </a:r>
            <a:r>
              <a:rPr kumimoji="1" lang="en-US" altLang="zh-TW" sz="27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{</a:t>
            </a:r>
            <a:endParaRPr kumimoji="1" lang="en-US" altLang="zh-TW" sz="2700" b="1" dirty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  <a:p>
            <a:r>
              <a:rPr kumimoji="1" lang="en-US" altLang="zh-TW" sz="27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    </a:t>
            </a:r>
            <a:r>
              <a:rPr kumimoji="1" lang="en-US" altLang="zh-TW" sz="2700" b="1" dirty="0">
                <a:solidFill>
                  <a:schemeClr val="bg1">
                    <a:lumMod val="6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// your code</a:t>
            </a:r>
            <a:r>
              <a:rPr kumimoji="1" lang="mr-IN" altLang="zh-TW" sz="2700" b="1" dirty="0">
                <a:solidFill>
                  <a:schemeClr val="bg1">
                    <a:lumMod val="6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…</a:t>
            </a:r>
            <a:endParaRPr kumimoji="1" lang="en-US" altLang="zh-TW" sz="2700" b="1" dirty="0">
              <a:solidFill>
                <a:schemeClr val="bg1">
                  <a:lumMod val="65000"/>
                </a:schemeClr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  <a:p>
            <a:endParaRPr kumimoji="1" lang="en-US" altLang="zh-TW" sz="2700" b="1" dirty="0" smtClean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  <a:p>
            <a:r>
              <a:rPr kumimoji="1" lang="en-US" altLang="zh-TW" sz="27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}</a:t>
            </a:r>
            <a:endParaRPr kumimoji="1" lang="zh-TW" altLang="en-US" sz="2700" b="1" dirty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5736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2588124" y="3117377"/>
            <a:ext cx="3967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JavaScript </a:t>
            </a:r>
            <a:r>
              <a:rPr kumimoji="1" lang="zh-TW" altLang="en-US" sz="36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函式庫</a:t>
            </a:r>
            <a:endParaRPr kumimoji="1" lang="zh-TW" altLang="en-US" sz="3600" b="1" dirty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808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2700" dirty="0" smtClean="0"/>
              <a:t>那</a:t>
            </a:r>
            <a:r>
              <a:rPr kumimoji="1" lang="zh-TW" altLang="en-US" sz="2700" dirty="0"/>
              <a:t>是什麼？可以吃嗎？</a:t>
            </a:r>
            <a:endParaRPr kumimoji="1" lang="en-US" altLang="zh-TW" sz="2700" dirty="0"/>
          </a:p>
        </p:txBody>
      </p:sp>
      <p:sp>
        <p:nvSpPr>
          <p:cNvPr id="5" name="文字版面配置區 13"/>
          <p:cNvSpPr txBox="1">
            <a:spLocks/>
          </p:cNvSpPr>
          <p:nvPr/>
        </p:nvSpPr>
        <p:spPr>
          <a:xfrm>
            <a:off x="2607323" y="2143066"/>
            <a:ext cx="3929353" cy="3710210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PingFang TC 中黑體" charset="-120"/>
                <a:ea typeface="PingFang TC 中黑體" charset="-120"/>
                <a:cs typeface="PingFang TC 中黑體" charset="-12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Arial" charset="0"/>
              <a:buChar char="•"/>
            </a:pPr>
            <a:r>
              <a:rPr kumimoji="1" lang="zh-TW" altLang="en-US" sz="2800" b="1" dirty="0" smtClean="0">
                <a:solidFill>
                  <a:schemeClr val="bg1"/>
                </a:solidFill>
              </a:rPr>
              <a:t>簡化</a:t>
            </a:r>
            <a:r>
              <a:rPr kumimoji="1" lang="en-US" altLang="zh-TW" sz="2800" b="1" dirty="0" smtClean="0">
                <a:solidFill>
                  <a:schemeClr val="bg1"/>
                </a:solidFill>
              </a:rPr>
              <a:t>JavaScript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Arial" charset="0"/>
              <a:buChar char="•"/>
            </a:pPr>
            <a:r>
              <a:rPr kumimoji="1" lang="zh-TW" altLang="en-US" sz="2800" b="1" dirty="0" smtClean="0">
                <a:solidFill>
                  <a:schemeClr val="bg1"/>
                </a:solidFill>
              </a:rPr>
              <a:t>實作常用功能</a:t>
            </a:r>
            <a:endParaRPr kumimoji="1" lang="en-US" altLang="zh-TW" sz="28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Arial" charset="0"/>
              <a:buChar char="•"/>
            </a:pPr>
            <a:r>
              <a:rPr kumimoji="1" lang="zh-TW" altLang="en-US" sz="2800" b="1" dirty="0" smtClean="0">
                <a:solidFill>
                  <a:schemeClr val="bg1"/>
                </a:solidFill>
              </a:rPr>
              <a:t>常用函式庫：</a:t>
            </a:r>
            <a:r>
              <a:rPr kumimoji="1" lang="en-US" altLang="zh-TW" sz="2800" b="1" dirty="0" smtClean="0">
                <a:solidFill>
                  <a:schemeClr val="bg1"/>
                </a:solidFill>
              </a:rPr>
              <a:t>jQuery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Arial" charset="0"/>
              <a:buChar char="•"/>
            </a:pPr>
            <a:endParaRPr kumimoji="1" lang="en-US" altLang="zh-TW" sz="28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8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356090" y="3117377"/>
            <a:ext cx="2714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jQuery </a:t>
            </a:r>
            <a:r>
              <a:rPr kumimoji="1" lang="zh-TW" altLang="en-US" sz="36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用法</a:t>
            </a:r>
          </a:p>
        </p:txBody>
      </p:sp>
    </p:spTree>
    <p:extLst>
      <p:ext uri="{BB962C8B-B14F-4D97-AF65-F5344CB8AC3E}">
        <p14:creationId xmlns:p14="http://schemas.microsoft.com/office/powerpoint/2010/main" val="153567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395236" y="3071211"/>
            <a:ext cx="2353529" cy="71558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TW" sz="405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Lab  </a:t>
            </a:r>
            <a:r>
              <a:rPr kumimoji="1" lang="en-US" altLang="zh-TW" sz="405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BMI</a:t>
            </a:r>
            <a:endParaRPr kumimoji="1" lang="zh-TW" altLang="en-US" sz="4050" b="1" dirty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2311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700" dirty="0"/>
              <a:t>jQuery </a:t>
            </a:r>
            <a:r>
              <a:rPr kumimoji="1" lang="mr-IN" altLang="zh-TW" sz="2700" dirty="0"/>
              <a:t>–</a:t>
            </a:r>
            <a:r>
              <a:rPr kumimoji="1" lang="zh-TW" altLang="en-US" sz="2700" dirty="0"/>
              <a:t> </a:t>
            </a:r>
            <a:r>
              <a:rPr kumimoji="1" lang="en-US" altLang="zh-TW" sz="2700" dirty="0"/>
              <a:t>start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159320" y="2362758"/>
            <a:ext cx="4825360" cy="156966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342900" indent="-342900">
              <a:lnSpc>
                <a:spcPct val="200000"/>
              </a:lnSpc>
              <a:buClr>
                <a:schemeClr val="bg1"/>
              </a:buClr>
              <a:buFont typeface="Arial" charset="0"/>
              <a:buChar char="•"/>
            </a:pPr>
            <a:r>
              <a:rPr kumimoji="1" lang="zh-TW" altLang="en-US" sz="2400" dirty="0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下載</a:t>
            </a:r>
            <a:r>
              <a:rPr kumimoji="1" lang="en-US" altLang="zh-TW" sz="2400" dirty="0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 Library</a:t>
            </a:r>
          </a:p>
          <a:p>
            <a:pPr marL="342900" indent="-342900">
              <a:lnSpc>
                <a:spcPct val="200000"/>
              </a:lnSpc>
              <a:buClr>
                <a:schemeClr val="bg1"/>
              </a:buClr>
              <a:buFont typeface="Arial" charset="0"/>
              <a:buChar char="•"/>
            </a:pPr>
            <a:r>
              <a:rPr kumimoji="1" lang="zh-TW" altLang="en-US" sz="2400" dirty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透過 </a:t>
            </a:r>
            <a:r>
              <a:rPr kumimoji="1" lang="en-US" altLang="zh-TW" sz="2400" dirty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Google CDN </a:t>
            </a:r>
            <a:r>
              <a:rPr kumimoji="1" lang="zh-TW" altLang="en-US" sz="2400" dirty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載入 </a:t>
            </a:r>
            <a:r>
              <a:rPr kumimoji="1" lang="en-US" altLang="zh-TW" sz="2400" dirty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jQuery</a:t>
            </a:r>
            <a:endParaRPr kumimoji="1" lang="en-US" altLang="zh-TW" sz="2400" dirty="0" smtClean="0">
              <a:solidFill>
                <a:schemeClr val="bg1"/>
              </a:solidFill>
              <a:latin typeface="PingFang TC Medium" charset="-120"/>
              <a:ea typeface="PingFang TC Medium" charset="-120"/>
              <a:cs typeface="PingFang TC Medium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4604487"/>
            <a:ext cx="83566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3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700" dirty="0"/>
              <a:t>jQuery </a:t>
            </a:r>
            <a:r>
              <a:rPr kumimoji="1" lang="mr-IN" altLang="zh-TW" sz="2700" dirty="0"/>
              <a:t>–</a:t>
            </a:r>
            <a:r>
              <a:rPr kumimoji="1" lang="zh-TW" altLang="en-US" sz="2700" dirty="0"/>
              <a:t> </a:t>
            </a:r>
            <a:r>
              <a:rPr kumimoji="1" lang="zh-TW" altLang="en-US" sz="2700" dirty="0" smtClean="0"/>
              <a:t>選取元素</a:t>
            </a:r>
            <a:endParaRPr kumimoji="1" lang="en-US" altLang="zh-TW" sz="27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952098" y="2572551"/>
            <a:ext cx="3619902" cy="230832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342900" indent="-342900">
              <a:lnSpc>
                <a:spcPct val="200000"/>
              </a:lnSpc>
              <a:buClr>
                <a:schemeClr val="bg1"/>
              </a:buClr>
              <a:buFont typeface="Arial" charset="0"/>
              <a:buChar char="•"/>
            </a:pPr>
            <a:r>
              <a:rPr kumimoji="1" lang="zh-TW" altLang="en-US" sz="2400" dirty="0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選擇標籤：</a:t>
            </a:r>
            <a:r>
              <a:rPr kumimoji="1" lang="mr-IN" altLang="zh-TW" sz="2400" dirty="0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$("</a:t>
            </a:r>
            <a:r>
              <a:rPr kumimoji="1" lang="mr-IN" altLang="zh-TW" sz="2400" dirty="0" err="1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p</a:t>
            </a:r>
            <a:r>
              <a:rPr kumimoji="1" lang="mr-IN" altLang="zh-TW" sz="2400" dirty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") </a:t>
            </a:r>
            <a:endParaRPr kumimoji="1" lang="en-US" altLang="zh-TW" sz="2400" dirty="0" smtClean="0">
              <a:solidFill>
                <a:schemeClr val="bg1"/>
              </a:solidFill>
              <a:latin typeface="PingFang TC Medium" charset="-120"/>
              <a:ea typeface="PingFang TC Medium" charset="-120"/>
              <a:cs typeface="PingFang TC Medium" charset="-120"/>
            </a:endParaRPr>
          </a:p>
          <a:p>
            <a:pPr marL="342900" indent="-342900">
              <a:lnSpc>
                <a:spcPct val="200000"/>
              </a:lnSpc>
              <a:buClr>
                <a:schemeClr val="bg1"/>
              </a:buClr>
              <a:buFont typeface="Arial" charset="0"/>
              <a:buChar char="•"/>
            </a:pPr>
            <a:r>
              <a:rPr kumimoji="1" lang="zh-TW" altLang="en-US" sz="2400" dirty="0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選擇</a:t>
            </a:r>
            <a:r>
              <a:rPr kumimoji="1" lang="en-US" altLang="zh-TW" sz="2400" dirty="0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ID</a:t>
            </a:r>
            <a:r>
              <a:rPr kumimoji="1" lang="zh-TW" altLang="en-US" sz="2400" dirty="0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：</a:t>
            </a:r>
            <a:r>
              <a:rPr kumimoji="1" lang="mr-IN" altLang="zh-TW" sz="2400" dirty="0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$("</a:t>
            </a:r>
            <a:r>
              <a:rPr kumimoji="1" lang="mr-IN" altLang="zh-TW" sz="2400" dirty="0" smtClean="0">
                <a:solidFill>
                  <a:srgbClr val="FFFF00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#</a:t>
            </a:r>
            <a:r>
              <a:rPr kumimoji="1" lang="mr-IN" altLang="zh-TW" sz="2400" dirty="0" err="1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test</a:t>
            </a:r>
            <a:r>
              <a:rPr kumimoji="1" lang="mr-IN" altLang="zh-TW" sz="2400" dirty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") </a:t>
            </a:r>
            <a:endParaRPr kumimoji="1" lang="en-US" altLang="zh-TW" sz="2400" dirty="0" smtClean="0">
              <a:solidFill>
                <a:schemeClr val="bg1"/>
              </a:solidFill>
              <a:latin typeface="PingFang TC Medium" charset="-120"/>
              <a:ea typeface="PingFang TC Medium" charset="-120"/>
              <a:cs typeface="PingFang TC Medium" charset="-120"/>
            </a:endParaRPr>
          </a:p>
          <a:p>
            <a:pPr marL="342900" indent="-342900">
              <a:lnSpc>
                <a:spcPct val="200000"/>
              </a:lnSpc>
              <a:buClr>
                <a:schemeClr val="bg1"/>
              </a:buClr>
              <a:buFont typeface="Arial" charset="0"/>
              <a:buChar char="•"/>
            </a:pPr>
            <a:r>
              <a:rPr kumimoji="1" lang="zh-TW" altLang="en-US" sz="2400" dirty="0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選擇</a:t>
            </a:r>
            <a:r>
              <a:rPr kumimoji="1" lang="en-US" altLang="zh-TW" sz="2400" dirty="0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class</a:t>
            </a:r>
            <a:r>
              <a:rPr kumimoji="1" lang="zh-TW" altLang="en-US" sz="2400" dirty="0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：</a:t>
            </a:r>
            <a:r>
              <a:rPr kumimoji="1" lang="mr-IN" altLang="zh-TW" sz="2400" dirty="0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$("</a:t>
            </a:r>
            <a:r>
              <a:rPr kumimoji="1" lang="mr-IN" altLang="zh-TW" sz="2400" dirty="0" smtClean="0">
                <a:solidFill>
                  <a:srgbClr val="FFFF00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.</a:t>
            </a:r>
            <a:r>
              <a:rPr kumimoji="1" lang="mr-IN" altLang="zh-TW" sz="2400" dirty="0" err="1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test</a:t>
            </a:r>
            <a:r>
              <a:rPr kumimoji="1" lang="mr-IN" altLang="zh-TW" sz="2400" dirty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") </a:t>
            </a:r>
            <a:endParaRPr kumimoji="1" lang="en-US" altLang="zh-TW" sz="2400" dirty="0" smtClean="0">
              <a:solidFill>
                <a:schemeClr val="bg1"/>
              </a:solidFill>
              <a:latin typeface="PingFang TC Medium" charset="-120"/>
              <a:ea typeface="PingFang TC Medium" charset="-120"/>
              <a:cs typeface="PingFang TC Medium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528930" y="2572551"/>
            <a:ext cx="1936749" cy="230832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342900" indent="-342900">
              <a:lnSpc>
                <a:spcPct val="200000"/>
              </a:lnSpc>
              <a:buClr>
                <a:schemeClr val="bg1"/>
              </a:buClr>
              <a:buFont typeface="Arial" charset="0"/>
              <a:buChar char="•"/>
            </a:pPr>
            <a:r>
              <a:rPr kumimoji="1" lang="mr-IN" altLang="zh-TW" sz="2400" dirty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$("*") </a:t>
            </a:r>
            <a:endParaRPr kumimoji="1" lang="en-US" altLang="zh-TW" sz="2400" dirty="0" smtClean="0">
              <a:solidFill>
                <a:schemeClr val="bg1"/>
              </a:solidFill>
              <a:latin typeface="PingFang TC Medium" charset="-120"/>
              <a:ea typeface="PingFang TC Medium" charset="-120"/>
              <a:cs typeface="PingFang TC Medium" charset="-120"/>
            </a:endParaRPr>
          </a:p>
          <a:p>
            <a:pPr marL="342900" indent="-342900">
              <a:lnSpc>
                <a:spcPct val="200000"/>
              </a:lnSpc>
              <a:buClr>
                <a:schemeClr val="bg1"/>
              </a:buClr>
              <a:buFont typeface="Arial" charset="0"/>
              <a:buChar char="•"/>
            </a:pPr>
            <a:r>
              <a:rPr kumimoji="1" lang="en-US" altLang="zh-TW" sz="2400" dirty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$(this</a:t>
            </a:r>
            <a:r>
              <a:rPr kumimoji="1" lang="en-US" altLang="zh-TW" sz="2400" dirty="0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)</a:t>
            </a:r>
          </a:p>
          <a:p>
            <a:pPr marL="342900" indent="-342900">
              <a:lnSpc>
                <a:spcPct val="200000"/>
              </a:lnSpc>
              <a:buClr>
                <a:schemeClr val="bg1"/>
              </a:buClr>
              <a:buFont typeface="Arial" charset="0"/>
              <a:buChar char="•"/>
            </a:pPr>
            <a:r>
              <a:rPr kumimoji="1" lang="mr-IN" altLang="zh-TW" sz="2400" dirty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$("</a:t>
            </a:r>
            <a:r>
              <a:rPr kumimoji="1" lang="mr-IN" altLang="zh-TW" sz="2400" dirty="0" err="1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p</a:t>
            </a:r>
            <a:r>
              <a:rPr kumimoji="1" lang="mr-IN" altLang="zh-TW" sz="2400" dirty="0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.</a:t>
            </a:r>
            <a:r>
              <a:rPr kumimoji="1" lang="en-US" altLang="zh-TW" sz="2400" dirty="0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cat</a:t>
            </a:r>
            <a:r>
              <a:rPr kumimoji="1" lang="mr-IN" altLang="zh-TW" sz="2400" dirty="0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")</a:t>
            </a:r>
            <a:endParaRPr kumimoji="1" lang="en-US" altLang="zh-TW" sz="2400" dirty="0" smtClean="0">
              <a:solidFill>
                <a:schemeClr val="bg1"/>
              </a:solidFill>
              <a:latin typeface="PingFang TC Medium" charset="-120"/>
              <a:ea typeface="PingFang TC Medium" charset="-120"/>
              <a:cs typeface="PingFang TC Medium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68842" y="1690689"/>
            <a:ext cx="800631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TW" sz="2400" b="1" dirty="0" err="1">
                <a:solidFill>
                  <a:schemeClr val="tx2">
                    <a:lumMod val="50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document.getElementById</a:t>
            </a:r>
            <a:r>
              <a:rPr kumimoji="1" lang="en-US" altLang="zh-TW" sz="2400" b="1" dirty="0" smtClean="0">
                <a:solidFill>
                  <a:schemeClr val="tx2">
                    <a:lumMod val="50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(" ");</a:t>
            </a:r>
            <a:endParaRPr kumimoji="1" lang="en-US" altLang="zh-TW" sz="2400" b="1" dirty="0">
              <a:solidFill>
                <a:schemeClr val="tx2">
                  <a:lumMod val="50000"/>
                </a:schemeClr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6855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700" dirty="0"/>
              <a:t>jQuery </a:t>
            </a:r>
            <a:r>
              <a:rPr kumimoji="1" lang="mr-IN" altLang="zh-TW" sz="2700" dirty="0"/>
              <a:t>–</a:t>
            </a:r>
            <a:r>
              <a:rPr kumimoji="1" lang="zh-TW" altLang="en-US" sz="2700" dirty="0"/>
              <a:t> </a:t>
            </a:r>
            <a:r>
              <a:rPr kumimoji="1" lang="zh-TW" altLang="en-US" sz="2700" dirty="0" smtClean="0"/>
              <a:t>選取元素</a:t>
            </a:r>
            <a:endParaRPr kumimoji="1" lang="en-US" altLang="zh-TW" sz="27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952098" y="2203221"/>
            <a:ext cx="3164649" cy="30469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342900" indent="-342900">
              <a:lnSpc>
                <a:spcPct val="200000"/>
              </a:lnSpc>
              <a:buClr>
                <a:schemeClr val="bg1"/>
              </a:buClr>
              <a:buFont typeface="Arial" charset="0"/>
              <a:buChar char="•"/>
            </a:pPr>
            <a:r>
              <a:rPr kumimoji="1" lang="zh-TW" altLang="en-US" sz="2400" dirty="0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抓取文本：</a:t>
            </a:r>
            <a:r>
              <a:rPr kumimoji="1" lang="mr-IN" altLang="zh-TW" sz="2400" dirty="0" err="1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text</a:t>
            </a:r>
            <a:r>
              <a:rPr kumimoji="1" lang="mr-IN" altLang="zh-TW" sz="2400" dirty="0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(</a:t>
            </a:r>
            <a:r>
              <a:rPr kumimoji="1" lang="en-US" altLang="zh-TW" sz="2400" dirty="0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)</a:t>
            </a:r>
          </a:p>
          <a:p>
            <a:pPr marL="342900" indent="-342900">
              <a:lnSpc>
                <a:spcPct val="200000"/>
              </a:lnSpc>
              <a:buClr>
                <a:schemeClr val="bg1"/>
              </a:buClr>
              <a:buFont typeface="Arial" charset="0"/>
              <a:buChar char="•"/>
            </a:pPr>
            <a:r>
              <a:rPr kumimoji="1" lang="zh-TW" altLang="en-US" sz="2400" dirty="0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抓取</a:t>
            </a:r>
            <a:r>
              <a:rPr kumimoji="1" lang="en-US" altLang="zh-TW" sz="2400" dirty="0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HTML</a:t>
            </a:r>
            <a:r>
              <a:rPr kumimoji="1" lang="zh-TW" altLang="en-US" sz="2400" dirty="0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：</a:t>
            </a:r>
            <a:r>
              <a:rPr kumimoji="1" lang="mr-IN" altLang="zh-TW" sz="2400" dirty="0" err="1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html</a:t>
            </a:r>
            <a:r>
              <a:rPr kumimoji="1" lang="en-US" altLang="zh-TW" sz="2400" dirty="0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()</a:t>
            </a:r>
          </a:p>
          <a:p>
            <a:pPr marL="342900" indent="-342900">
              <a:lnSpc>
                <a:spcPct val="200000"/>
              </a:lnSpc>
              <a:buClr>
                <a:schemeClr val="bg1"/>
              </a:buClr>
              <a:buFont typeface="Arial" charset="0"/>
              <a:buChar char="•"/>
            </a:pPr>
            <a:r>
              <a:rPr kumimoji="1" lang="zh-TW" altLang="en-US" sz="2400" dirty="0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抓取數值：</a:t>
            </a:r>
            <a:r>
              <a:rPr kumimoji="1" lang="mr-IN" altLang="zh-TW" sz="2400" dirty="0" err="1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val</a:t>
            </a:r>
            <a:r>
              <a:rPr kumimoji="1" lang="mr-IN" altLang="zh-TW" sz="2400" dirty="0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()</a:t>
            </a:r>
            <a:endParaRPr kumimoji="1" lang="en-US" altLang="zh-TW" sz="2400" dirty="0" smtClean="0">
              <a:solidFill>
                <a:schemeClr val="bg1"/>
              </a:solidFill>
              <a:latin typeface="PingFang TC Medium" charset="-120"/>
              <a:ea typeface="PingFang TC Medium" charset="-120"/>
              <a:cs typeface="PingFang TC Medium" charset="-120"/>
            </a:endParaRPr>
          </a:p>
          <a:p>
            <a:pPr marL="342900" indent="-342900">
              <a:lnSpc>
                <a:spcPct val="200000"/>
              </a:lnSpc>
              <a:buClr>
                <a:schemeClr val="bg1"/>
              </a:buClr>
              <a:buFont typeface="Arial" charset="0"/>
              <a:buChar char="•"/>
            </a:pPr>
            <a:r>
              <a:rPr kumimoji="1" lang="zh-TW" altLang="en-US" sz="2400" dirty="0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抓取屬性：</a:t>
            </a:r>
            <a:r>
              <a:rPr kumimoji="1" lang="en-US" altLang="zh-TW" sz="2400" dirty="0" err="1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attr</a:t>
            </a:r>
            <a:r>
              <a:rPr kumimoji="1" lang="en-US" altLang="zh-TW" sz="2400" dirty="0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()</a:t>
            </a:r>
            <a:endParaRPr kumimoji="1" lang="en-US" altLang="zh-TW" sz="2400" dirty="0">
              <a:solidFill>
                <a:schemeClr val="bg1"/>
              </a:solidFill>
              <a:latin typeface="PingFang TC Medium" charset="-120"/>
              <a:ea typeface="PingFang TC Medium" charset="-120"/>
              <a:cs typeface="PingFang TC Medium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018567" y="2203221"/>
            <a:ext cx="3158237" cy="30469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342900" indent="-342900">
              <a:lnSpc>
                <a:spcPct val="200000"/>
              </a:lnSpc>
              <a:buClr>
                <a:schemeClr val="bg1"/>
              </a:buClr>
              <a:buFont typeface="Arial" charset="0"/>
              <a:buChar char="•"/>
            </a:pPr>
            <a:r>
              <a:rPr kumimoji="1" lang="mr-IN" altLang="zh-TW" sz="2400" dirty="0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$("</a:t>
            </a:r>
            <a:r>
              <a:rPr kumimoji="1" lang="en-US" altLang="zh-TW" sz="2400" dirty="0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p</a:t>
            </a:r>
            <a:r>
              <a:rPr kumimoji="1" lang="mr-IN" altLang="zh-TW" sz="2400" dirty="0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") </a:t>
            </a:r>
            <a:r>
              <a:rPr kumimoji="1" lang="en-US" altLang="zh-TW" sz="2400" dirty="0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.text()</a:t>
            </a:r>
          </a:p>
          <a:p>
            <a:pPr marL="342900" indent="-342900">
              <a:lnSpc>
                <a:spcPct val="200000"/>
              </a:lnSpc>
              <a:buClr>
                <a:schemeClr val="bg1"/>
              </a:buClr>
              <a:buFont typeface="Arial" charset="0"/>
              <a:buChar char="•"/>
            </a:pPr>
            <a:r>
              <a:rPr kumimoji="1" lang="mr-IN" altLang="zh-TW" sz="2400" dirty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$("</a:t>
            </a:r>
            <a:r>
              <a:rPr kumimoji="1" lang="en-US" altLang="zh-TW" sz="2400" dirty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p</a:t>
            </a:r>
            <a:r>
              <a:rPr kumimoji="1" lang="mr-IN" altLang="zh-TW" sz="2400" dirty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") </a:t>
            </a:r>
            <a:r>
              <a:rPr kumimoji="1" lang="en-US" altLang="zh-TW" sz="2400" dirty="0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.html()</a:t>
            </a:r>
          </a:p>
          <a:p>
            <a:pPr marL="342900" indent="-342900">
              <a:lnSpc>
                <a:spcPct val="200000"/>
              </a:lnSpc>
              <a:buClr>
                <a:schemeClr val="bg1"/>
              </a:buClr>
              <a:buFont typeface="Arial" charset="0"/>
              <a:buChar char="•"/>
            </a:pPr>
            <a:r>
              <a:rPr kumimoji="1" lang="mr-IN" altLang="zh-TW" sz="2400" dirty="0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$("</a:t>
            </a:r>
            <a:r>
              <a:rPr kumimoji="1" lang="en-US" altLang="zh-TW" sz="2400" dirty="0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#test</a:t>
            </a:r>
            <a:r>
              <a:rPr kumimoji="1" lang="mr-IN" altLang="zh-TW" sz="2400" dirty="0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")</a:t>
            </a:r>
            <a:r>
              <a:rPr kumimoji="1" lang="en-US" altLang="zh-TW" sz="2400" dirty="0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.</a:t>
            </a:r>
            <a:r>
              <a:rPr kumimoji="1" lang="en-US" altLang="zh-TW" sz="2400" dirty="0" err="1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val</a:t>
            </a:r>
            <a:r>
              <a:rPr kumimoji="1" lang="en-US" altLang="zh-TW" sz="2400" dirty="0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()</a:t>
            </a:r>
          </a:p>
          <a:p>
            <a:pPr marL="342900" indent="-342900">
              <a:lnSpc>
                <a:spcPct val="200000"/>
              </a:lnSpc>
              <a:buClr>
                <a:schemeClr val="bg1"/>
              </a:buClr>
              <a:buFont typeface="Arial" charset="0"/>
              <a:buChar char="•"/>
            </a:pPr>
            <a:r>
              <a:rPr kumimoji="1" lang="mr-IN" altLang="zh-TW" sz="2400" dirty="0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$("</a:t>
            </a:r>
            <a:r>
              <a:rPr kumimoji="1" lang="en-US" altLang="zh-TW" sz="2400" dirty="0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a</a:t>
            </a:r>
            <a:r>
              <a:rPr kumimoji="1" lang="mr-IN" altLang="zh-TW" sz="2400" dirty="0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")</a:t>
            </a:r>
            <a:r>
              <a:rPr kumimoji="1" lang="en-US" altLang="zh-TW" sz="2400" dirty="0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.</a:t>
            </a:r>
            <a:r>
              <a:rPr kumimoji="1" lang="en-US" altLang="zh-TW" sz="2400" dirty="0" err="1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attr</a:t>
            </a:r>
            <a:r>
              <a:rPr kumimoji="1" lang="en-US" altLang="zh-TW" sz="2400" dirty="0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(</a:t>
            </a:r>
            <a:r>
              <a:rPr kumimoji="1" lang="mr-IN" altLang="zh-TW" sz="2400" dirty="0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"</a:t>
            </a:r>
            <a:r>
              <a:rPr kumimoji="1" lang="en-US" altLang="zh-TW" sz="2400" dirty="0" err="1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herf</a:t>
            </a:r>
            <a:r>
              <a:rPr kumimoji="1" lang="mr-IN" altLang="zh-TW" sz="2400" dirty="0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"</a:t>
            </a:r>
            <a:r>
              <a:rPr kumimoji="1" lang="en-US" altLang="zh-TW" sz="2400" dirty="0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2171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2700" dirty="0"/>
              <a:t>自己的 </a:t>
            </a:r>
            <a:r>
              <a:rPr kumimoji="1" lang="en-US" altLang="zh-TW" sz="2700" dirty="0" smtClean="0"/>
              <a:t>jQuery</a:t>
            </a:r>
            <a:r>
              <a:rPr kumimoji="1" lang="zh-TW" altLang="en-US" sz="2700" dirty="0" smtClean="0"/>
              <a:t> </a:t>
            </a:r>
            <a:r>
              <a:rPr kumimoji="1" lang="zh-TW" altLang="en-US" sz="2700" dirty="0"/>
              <a:t>自己寫</a:t>
            </a:r>
            <a:endParaRPr kumimoji="1" lang="zh-TW" altLang="en-US" sz="2700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29" y="1716486"/>
            <a:ext cx="5475848" cy="4293792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056" y="1309969"/>
            <a:ext cx="3468787" cy="5106825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88388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2700" dirty="0"/>
              <a:t>用法</a:t>
            </a:r>
            <a:r>
              <a:rPr kumimoji="1" lang="en-US" altLang="zh-TW" sz="2700" dirty="0"/>
              <a:t> </a:t>
            </a:r>
            <a:r>
              <a:rPr kumimoji="1" lang="mr-IN" altLang="zh-TW" sz="2700" dirty="0"/>
              <a:t>–</a:t>
            </a:r>
            <a:r>
              <a:rPr kumimoji="1" lang="en-US" altLang="zh-TW" sz="2700" dirty="0"/>
              <a:t> </a:t>
            </a:r>
            <a:r>
              <a:rPr kumimoji="1" lang="zh-TW" altLang="en-US" sz="2700" dirty="0"/>
              <a:t>內部</a:t>
            </a:r>
            <a:r>
              <a:rPr kumimoji="1" lang="zh-TW" altLang="en-US" sz="2700" dirty="0" smtClean="0"/>
              <a:t>使用</a:t>
            </a:r>
            <a:r>
              <a:rPr kumimoji="1" lang="en-US" altLang="zh-TW" sz="2700" dirty="0" smtClean="0"/>
              <a:t> vs</a:t>
            </a:r>
            <a:r>
              <a:rPr kumimoji="1" lang="zh-TW" altLang="en-US" sz="2700" dirty="0" smtClean="0"/>
              <a:t> 外部嵌入</a:t>
            </a:r>
            <a:endParaRPr kumimoji="1" lang="zh-TW" altLang="en-US" sz="27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582" y="1834083"/>
            <a:ext cx="5096835" cy="412546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349795" y="2987749"/>
            <a:ext cx="2870791" cy="350874"/>
          </a:xfrm>
          <a:prstGeom prst="rect">
            <a:avLst/>
          </a:prstGeom>
          <a:noFill/>
          <a:ln w="57150">
            <a:solidFill>
              <a:srgbClr val="2FFFE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349795" y="3615052"/>
            <a:ext cx="3880885" cy="1148335"/>
          </a:xfrm>
          <a:prstGeom prst="rect">
            <a:avLst/>
          </a:prstGeom>
          <a:noFill/>
          <a:ln w="57150">
            <a:solidFill>
              <a:srgbClr val="2FFFE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2760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700" dirty="0" smtClean="0"/>
              <a:t>jQuery </a:t>
            </a:r>
            <a:r>
              <a:rPr kumimoji="1" lang="mr-IN" altLang="zh-TW" sz="2700" dirty="0"/>
              <a:t>–</a:t>
            </a:r>
            <a:r>
              <a:rPr kumimoji="1" lang="zh-TW" altLang="en-US" sz="2700" dirty="0"/>
              <a:t> </a:t>
            </a:r>
            <a:r>
              <a:rPr lang="en-US" altLang="zh-TW" sz="2800" b="0" dirty="0"/>
              <a:t>$(document).ready</a:t>
            </a:r>
            <a:r>
              <a:rPr lang="en-US" altLang="zh-TW" sz="2800" b="0" dirty="0" smtClean="0"/>
              <a:t>( )</a:t>
            </a:r>
            <a:endParaRPr lang="en-US" altLang="zh-TW" sz="2800" b="0" dirty="0"/>
          </a:p>
        </p:txBody>
      </p:sp>
      <p:sp>
        <p:nvSpPr>
          <p:cNvPr id="3" name="文字方塊 2"/>
          <p:cNvSpPr txBox="1"/>
          <p:nvPr/>
        </p:nvSpPr>
        <p:spPr>
          <a:xfrm>
            <a:off x="1868471" y="2526675"/>
            <a:ext cx="5407059" cy="21698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zh-TW" sz="27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$(document).</a:t>
            </a:r>
            <a:r>
              <a:rPr kumimoji="1" lang="en-US" altLang="zh-TW" sz="2700" b="1" dirty="0">
                <a:solidFill>
                  <a:srgbClr val="FF0000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ready</a:t>
            </a:r>
            <a:r>
              <a:rPr kumimoji="1" lang="en-US" altLang="zh-TW" sz="27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( </a:t>
            </a:r>
            <a:r>
              <a:rPr kumimoji="1" lang="en-US" altLang="zh-TW" sz="27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function( ){</a:t>
            </a:r>
            <a:endParaRPr kumimoji="1" lang="en-US" altLang="zh-TW" sz="2700" b="1" dirty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  <a:p>
            <a:endParaRPr kumimoji="1" lang="en-US" altLang="zh-TW" sz="2700" b="1" dirty="0">
              <a:latin typeface="Microsoft JhengHei Bold" charset="-120"/>
              <a:ea typeface="Microsoft JhengHei Bold" charset="-120"/>
              <a:cs typeface="Microsoft JhengHei Bold" charset="-120"/>
            </a:endParaRPr>
          </a:p>
          <a:p>
            <a:r>
              <a:rPr kumimoji="1" lang="en-US" altLang="zh-TW" sz="2700" b="1" dirty="0">
                <a:latin typeface="Microsoft JhengHei Bold" charset="-120"/>
                <a:ea typeface="Microsoft JhengHei Bold" charset="-120"/>
                <a:cs typeface="Microsoft JhengHei Bold" charset="-120"/>
              </a:rPr>
              <a:t>    </a:t>
            </a:r>
            <a:r>
              <a:rPr kumimoji="1" lang="en-US" altLang="zh-TW" sz="2700" b="1" dirty="0">
                <a:solidFill>
                  <a:schemeClr val="bg1">
                    <a:lumMod val="6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// your code</a:t>
            </a:r>
            <a:r>
              <a:rPr kumimoji="1" lang="mr-IN" altLang="zh-TW" sz="2700" b="1" dirty="0">
                <a:solidFill>
                  <a:schemeClr val="bg1">
                    <a:lumMod val="6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…</a:t>
            </a:r>
            <a:endParaRPr kumimoji="1" lang="en-US" altLang="zh-TW" sz="2700" b="1" dirty="0">
              <a:solidFill>
                <a:schemeClr val="bg1">
                  <a:lumMod val="65000"/>
                </a:schemeClr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  <a:p>
            <a:endParaRPr kumimoji="1" lang="en-US" altLang="zh-TW" sz="2700" b="1" dirty="0">
              <a:latin typeface="Microsoft JhengHei Bold" charset="-120"/>
              <a:ea typeface="Microsoft JhengHei Bold" charset="-120"/>
              <a:cs typeface="Microsoft JhengHei Bold" charset="-120"/>
            </a:endParaRPr>
          </a:p>
          <a:p>
            <a:r>
              <a:rPr kumimoji="1" lang="en-US" altLang="zh-TW" sz="27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});</a:t>
            </a:r>
            <a:endParaRPr kumimoji="1" lang="zh-TW" altLang="en-US" sz="2700" b="1" dirty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875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700" dirty="0" smtClean="0"/>
              <a:t>jQuery</a:t>
            </a:r>
            <a:r>
              <a:rPr kumimoji="1" lang="zh-TW" altLang="en-US" sz="2700" dirty="0" smtClean="0"/>
              <a:t>事件</a:t>
            </a:r>
            <a:r>
              <a:rPr kumimoji="1" lang="en-US" altLang="zh-TW" sz="2700" dirty="0" smtClean="0"/>
              <a:t> </a:t>
            </a:r>
            <a:r>
              <a:rPr kumimoji="1" lang="mr-IN" altLang="zh-TW" sz="2700" dirty="0"/>
              <a:t>–</a:t>
            </a:r>
            <a:r>
              <a:rPr kumimoji="1" lang="zh-TW" altLang="en-US" sz="2700" dirty="0"/>
              <a:t> </a:t>
            </a:r>
            <a:r>
              <a:rPr kumimoji="1" lang="en-US" altLang="zh-TW" sz="2700" dirty="0" smtClean="0"/>
              <a:t>click(), </a:t>
            </a:r>
            <a:r>
              <a:rPr kumimoji="1" lang="en-US" altLang="zh-TW" sz="2700" dirty="0" err="1" smtClean="0"/>
              <a:t>dblclick</a:t>
            </a:r>
            <a:r>
              <a:rPr kumimoji="1" lang="en-US" altLang="zh-TW" sz="2700" dirty="0" smtClean="0"/>
              <a:t>()</a:t>
            </a:r>
            <a:endParaRPr kumimoji="1" lang="en-US" altLang="zh-TW" sz="27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671331" y="2847742"/>
            <a:ext cx="3900669" cy="24006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zh-TW" sz="24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$("p"). </a:t>
            </a:r>
            <a:r>
              <a:rPr kumimoji="1" lang="en-US" altLang="zh-TW" sz="2400" b="1" dirty="0" smtClean="0">
                <a:solidFill>
                  <a:srgbClr val="FF0000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click</a:t>
            </a:r>
            <a:r>
              <a:rPr kumimoji="1" lang="en-US" altLang="zh-TW" sz="24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(function</a:t>
            </a:r>
            <a:r>
              <a:rPr kumimoji="1" lang="en-US" altLang="zh-TW" sz="24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( ){</a:t>
            </a:r>
          </a:p>
          <a:p>
            <a:endParaRPr kumimoji="1" lang="en-US" altLang="zh-TW" sz="2400" b="1" dirty="0">
              <a:latin typeface="Microsoft JhengHei Bold" charset="-120"/>
              <a:ea typeface="Microsoft JhengHei Bold" charset="-120"/>
              <a:cs typeface="Microsoft JhengHei Bold" charset="-120"/>
            </a:endParaRPr>
          </a:p>
          <a:p>
            <a:r>
              <a:rPr kumimoji="1" lang="en-US" altLang="zh-TW" sz="2400" b="1" dirty="0">
                <a:latin typeface="Microsoft JhengHei Bold" charset="-120"/>
                <a:ea typeface="Microsoft JhengHei Bold" charset="-120"/>
                <a:cs typeface="Microsoft JhengHei Bold" charset="-120"/>
              </a:rPr>
              <a:t>    </a:t>
            </a:r>
            <a:r>
              <a:rPr kumimoji="1" lang="en-US" altLang="zh-TW" sz="2400" b="1" dirty="0">
                <a:solidFill>
                  <a:schemeClr val="bg1">
                    <a:lumMod val="6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// your code</a:t>
            </a:r>
            <a:r>
              <a:rPr kumimoji="1" lang="mr-IN" altLang="zh-TW" sz="2400" b="1" dirty="0">
                <a:solidFill>
                  <a:schemeClr val="bg1">
                    <a:lumMod val="6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…</a:t>
            </a:r>
            <a:endParaRPr kumimoji="1" lang="en-US" altLang="zh-TW" sz="2400" b="1" dirty="0">
              <a:solidFill>
                <a:schemeClr val="bg1">
                  <a:lumMod val="65000"/>
                </a:schemeClr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  <a:p>
            <a:endParaRPr kumimoji="1" lang="en-US" altLang="zh-TW" sz="2400" b="1" dirty="0">
              <a:latin typeface="Microsoft JhengHei Bold" charset="-120"/>
              <a:ea typeface="Microsoft JhengHei Bold" charset="-120"/>
              <a:cs typeface="Microsoft JhengHei Bold" charset="-120"/>
            </a:endParaRPr>
          </a:p>
          <a:p>
            <a:r>
              <a:rPr kumimoji="1" lang="en-US" altLang="zh-TW" sz="24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});</a:t>
            </a:r>
            <a:endParaRPr kumimoji="1" lang="zh-TW" altLang="en-US" sz="2400" b="1" dirty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  <a:p>
            <a:pPr algn="ctr"/>
            <a:endParaRPr kumimoji="1" lang="zh-TW" altLang="en-US" sz="3000" b="1" dirty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57195" y="2862945"/>
            <a:ext cx="4097438" cy="23698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zh-TW" sz="2400" b="1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$("p"). </a:t>
            </a:r>
            <a:r>
              <a:rPr kumimoji="1" lang="en-US" altLang="zh-TW" sz="2400" b="1" dirty="0" err="1" smtClean="0">
                <a:solidFill>
                  <a:srgbClr val="FF0000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dblclick</a:t>
            </a:r>
            <a:r>
              <a:rPr kumimoji="1" lang="en-US" altLang="zh-TW" sz="24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(function</a:t>
            </a:r>
            <a:r>
              <a:rPr kumimoji="1" lang="en-US" altLang="zh-TW" sz="24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( ){</a:t>
            </a:r>
          </a:p>
          <a:p>
            <a:endParaRPr kumimoji="1" lang="en-US" altLang="zh-TW" sz="2400" b="1" dirty="0">
              <a:latin typeface="Microsoft JhengHei Bold" charset="-120"/>
              <a:ea typeface="Microsoft JhengHei Bold" charset="-120"/>
              <a:cs typeface="Microsoft JhengHei Bold" charset="-120"/>
            </a:endParaRPr>
          </a:p>
          <a:p>
            <a:r>
              <a:rPr kumimoji="1" lang="en-US" altLang="zh-TW" sz="2400" b="1" dirty="0">
                <a:latin typeface="Microsoft JhengHei Bold" charset="-120"/>
                <a:ea typeface="Microsoft JhengHei Bold" charset="-120"/>
                <a:cs typeface="Microsoft JhengHei Bold" charset="-120"/>
              </a:rPr>
              <a:t>    </a:t>
            </a:r>
            <a:r>
              <a:rPr kumimoji="1" lang="en-US" altLang="zh-TW" sz="2400" b="1" dirty="0">
                <a:solidFill>
                  <a:schemeClr val="bg1">
                    <a:lumMod val="6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// your code</a:t>
            </a:r>
            <a:r>
              <a:rPr kumimoji="1" lang="mr-IN" altLang="zh-TW" sz="2400" b="1" dirty="0">
                <a:solidFill>
                  <a:schemeClr val="bg1">
                    <a:lumMod val="6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…</a:t>
            </a:r>
            <a:endParaRPr kumimoji="1" lang="en-US" altLang="zh-TW" sz="2400" b="1" dirty="0">
              <a:solidFill>
                <a:schemeClr val="bg1">
                  <a:lumMod val="65000"/>
                </a:schemeClr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  <a:p>
            <a:endParaRPr kumimoji="1" lang="en-US" altLang="zh-TW" sz="2400" b="1" dirty="0">
              <a:latin typeface="Microsoft JhengHei Bold" charset="-120"/>
              <a:ea typeface="Microsoft JhengHei Bold" charset="-120"/>
              <a:cs typeface="Microsoft JhengHei Bold" charset="-120"/>
            </a:endParaRPr>
          </a:p>
          <a:p>
            <a:r>
              <a:rPr kumimoji="1" lang="en-US" altLang="zh-TW" sz="24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});</a:t>
            </a:r>
            <a:endParaRPr kumimoji="1" lang="zh-TW" altLang="en-US" sz="2400" b="1" dirty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  <a:p>
            <a:pPr algn="ctr"/>
            <a:endParaRPr kumimoji="1" lang="zh-TW" altLang="en-US" sz="2800" b="1" dirty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7632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700" dirty="0" smtClean="0"/>
              <a:t>jQuery</a:t>
            </a:r>
            <a:r>
              <a:rPr kumimoji="1" lang="zh-TW" altLang="en-US" sz="2700" dirty="0" smtClean="0"/>
              <a:t>事件</a:t>
            </a:r>
            <a:r>
              <a:rPr kumimoji="1" lang="en-US" altLang="zh-TW" sz="2700" dirty="0" smtClean="0"/>
              <a:t> </a:t>
            </a:r>
            <a:r>
              <a:rPr kumimoji="1" lang="mr-IN" altLang="zh-TW" sz="2700" dirty="0"/>
              <a:t>–</a:t>
            </a:r>
            <a:r>
              <a:rPr kumimoji="1" lang="zh-TW" altLang="en-US" sz="2700" dirty="0"/>
              <a:t> </a:t>
            </a:r>
            <a:r>
              <a:rPr kumimoji="1" lang="en-US" altLang="zh-TW" sz="2700" dirty="0" smtClean="0"/>
              <a:t>focus(), blur()</a:t>
            </a:r>
            <a:endParaRPr kumimoji="1" lang="en-US" altLang="zh-TW" sz="27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671331" y="2847742"/>
            <a:ext cx="3900669" cy="24006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mr-IN" altLang="zh-TW" sz="24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$("</a:t>
            </a:r>
            <a:r>
              <a:rPr kumimoji="1" lang="mr-IN" altLang="zh-TW" sz="2400" b="1" dirty="0" err="1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p</a:t>
            </a:r>
            <a:r>
              <a:rPr kumimoji="1" lang="mr-IN" altLang="zh-TW" sz="24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"). </a:t>
            </a:r>
            <a:r>
              <a:rPr kumimoji="1" lang="en-US" altLang="zh-TW" sz="2400" b="1" dirty="0" smtClean="0">
                <a:solidFill>
                  <a:srgbClr val="FF0000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focus</a:t>
            </a:r>
            <a:r>
              <a:rPr kumimoji="1" lang="en-US" altLang="zh-TW" sz="24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(function</a:t>
            </a:r>
            <a:r>
              <a:rPr kumimoji="1" lang="en-US" altLang="zh-TW" sz="24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( ){</a:t>
            </a:r>
          </a:p>
          <a:p>
            <a:endParaRPr kumimoji="1" lang="en-US" altLang="zh-TW" sz="2400" b="1" dirty="0">
              <a:latin typeface="Microsoft JhengHei Bold" charset="-120"/>
              <a:ea typeface="Microsoft JhengHei Bold" charset="-120"/>
              <a:cs typeface="Microsoft JhengHei Bold" charset="-120"/>
            </a:endParaRPr>
          </a:p>
          <a:p>
            <a:r>
              <a:rPr kumimoji="1" lang="en-US" altLang="zh-TW" sz="2400" b="1" dirty="0">
                <a:latin typeface="Microsoft JhengHei Bold" charset="-120"/>
                <a:ea typeface="Microsoft JhengHei Bold" charset="-120"/>
                <a:cs typeface="Microsoft JhengHei Bold" charset="-120"/>
              </a:rPr>
              <a:t>    </a:t>
            </a:r>
            <a:r>
              <a:rPr kumimoji="1" lang="en-US" altLang="zh-TW" sz="2400" b="1" dirty="0">
                <a:solidFill>
                  <a:schemeClr val="bg1">
                    <a:lumMod val="6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// your code</a:t>
            </a:r>
            <a:r>
              <a:rPr kumimoji="1" lang="mr-IN" altLang="zh-TW" sz="2400" b="1" dirty="0">
                <a:solidFill>
                  <a:schemeClr val="bg1">
                    <a:lumMod val="6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…</a:t>
            </a:r>
            <a:endParaRPr kumimoji="1" lang="en-US" altLang="zh-TW" sz="2400" b="1" dirty="0">
              <a:solidFill>
                <a:schemeClr val="bg1">
                  <a:lumMod val="65000"/>
                </a:schemeClr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  <a:p>
            <a:endParaRPr kumimoji="1" lang="en-US" altLang="zh-TW" sz="2400" b="1" dirty="0">
              <a:latin typeface="Microsoft JhengHei Bold" charset="-120"/>
              <a:ea typeface="Microsoft JhengHei Bold" charset="-120"/>
              <a:cs typeface="Microsoft JhengHei Bold" charset="-120"/>
            </a:endParaRPr>
          </a:p>
          <a:p>
            <a:r>
              <a:rPr kumimoji="1" lang="en-US" altLang="zh-TW" sz="24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});</a:t>
            </a:r>
            <a:endParaRPr kumimoji="1" lang="zh-TW" altLang="en-US" sz="2400" b="1" dirty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  <a:p>
            <a:pPr algn="ctr"/>
            <a:endParaRPr kumimoji="1" lang="zh-TW" altLang="en-US" sz="3000" b="1" dirty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757195" y="2847557"/>
            <a:ext cx="3758156" cy="24006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mr-IN" altLang="zh-TW" sz="24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$("</a:t>
            </a:r>
            <a:r>
              <a:rPr kumimoji="1" lang="mr-IN" altLang="zh-TW" sz="2400" b="1" dirty="0" err="1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p</a:t>
            </a:r>
            <a:r>
              <a:rPr kumimoji="1" lang="mr-IN" altLang="zh-TW" sz="24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"). </a:t>
            </a:r>
            <a:r>
              <a:rPr kumimoji="1" lang="en-US" altLang="zh-TW" sz="2400" b="1" dirty="0" smtClean="0">
                <a:solidFill>
                  <a:srgbClr val="FF0000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blur</a:t>
            </a:r>
            <a:r>
              <a:rPr kumimoji="1" lang="en-US" altLang="zh-TW" sz="24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(function</a:t>
            </a:r>
            <a:r>
              <a:rPr kumimoji="1" lang="en-US" altLang="zh-TW" sz="24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( ){</a:t>
            </a:r>
          </a:p>
          <a:p>
            <a:endParaRPr kumimoji="1" lang="en-US" altLang="zh-TW" sz="2400" b="1" dirty="0">
              <a:latin typeface="Microsoft JhengHei Bold" charset="-120"/>
              <a:ea typeface="Microsoft JhengHei Bold" charset="-120"/>
              <a:cs typeface="Microsoft JhengHei Bold" charset="-120"/>
            </a:endParaRPr>
          </a:p>
          <a:p>
            <a:r>
              <a:rPr kumimoji="1" lang="en-US" altLang="zh-TW" sz="2400" b="1" dirty="0">
                <a:latin typeface="Microsoft JhengHei Bold" charset="-120"/>
                <a:ea typeface="Microsoft JhengHei Bold" charset="-120"/>
                <a:cs typeface="Microsoft JhengHei Bold" charset="-120"/>
              </a:rPr>
              <a:t>    </a:t>
            </a:r>
            <a:r>
              <a:rPr kumimoji="1" lang="en-US" altLang="zh-TW" sz="2400" b="1" dirty="0">
                <a:solidFill>
                  <a:schemeClr val="bg1">
                    <a:lumMod val="6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// your code</a:t>
            </a:r>
            <a:r>
              <a:rPr kumimoji="1" lang="mr-IN" altLang="zh-TW" sz="2400" b="1" dirty="0">
                <a:solidFill>
                  <a:schemeClr val="bg1">
                    <a:lumMod val="6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…</a:t>
            </a:r>
            <a:endParaRPr kumimoji="1" lang="en-US" altLang="zh-TW" sz="2400" b="1" dirty="0">
              <a:solidFill>
                <a:schemeClr val="bg1">
                  <a:lumMod val="65000"/>
                </a:schemeClr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  <a:p>
            <a:endParaRPr kumimoji="1" lang="en-US" altLang="zh-TW" sz="2400" b="1" dirty="0">
              <a:latin typeface="Microsoft JhengHei Bold" charset="-120"/>
              <a:ea typeface="Microsoft JhengHei Bold" charset="-120"/>
              <a:cs typeface="Microsoft JhengHei Bold" charset="-120"/>
            </a:endParaRPr>
          </a:p>
          <a:p>
            <a:r>
              <a:rPr kumimoji="1" lang="en-US" altLang="zh-TW" sz="24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});</a:t>
            </a:r>
            <a:endParaRPr kumimoji="1" lang="zh-TW" altLang="en-US" sz="2400" b="1" dirty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  <a:p>
            <a:pPr algn="ctr"/>
            <a:endParaRPr kumimoji="1" lang="zh-TW" altLang="en-US" sz="2800" b="1" dirty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036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700" dirty="0" smtClean="0"/>
              <a:t>jQuery HTML </a:t>
            </a:r>
            <a:r>
              <a:rPr kumimoji="1" lang="mr-IN" altLang="zh-TW" sz="2700" dirty="0"/>
              <a:t>–</a:t>
            </a:r>
            <a:r>
              <a:rPr kumimoji="1" lang="zh-TW" altLang="en-US" sz="2700" dirty="0"/>
              <a:t> </a:t>
            </a:r>
            <a:r>
              <a:rPr lang="mr-IN" altLang="zh-TW" sz="2800" dirty="0" err="1"/>
              <a:t>css</a:t>
            </a:r>
            <a:r>
              <a:rPr lang="mr-IN" altLang="zh-TW" sz="2800" dirty="0"/>
              <a:t>()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1279963" y="2255581"/>
            <a:ext cx="6584074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TW" sz="30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$("p").</a:t>
            </a:r>
            <a:r>
              <a:rPr kumimoji="1" lang="en-US" altLang="zh-TW" sz="3000" b="1" dirty="0" err="1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css</a:t>
            </a:r>
            <a:r>
              <a:rPr kumimoji="1" lang="en-US" altLang="zh-TW" sz="30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("  ");</a:t>
            </a:r>
            <a:endParaRPr kumimoji="1" lang="zh-TW" altLang="en-US" sz="3000" b="1" dirty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279963" y="3182520"/>
            <a:ext cx="6584074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TW" sz="30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$("p").</a:t>
            </a:r>
            <a:r>
              <a:rPr kumimoji="1" lang="en-US" altLang="zh-TW" sz="3000" b="1" dirty="0" err="1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css</a:t>
            </a:r>
            <a:r>
              <a:rPr kumimoji="1" lang="en-US" altLang="zh-TW" sz="30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("color", "red");</a:t>
            </a:r>
            <a:endParaRPr kumimoji="1" lang="zh-TW" altLang="en-US" sz="3000" b="1" dirty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954306" y="4109459"/>
            <a:ext cx="723538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TW" sz="24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$("p").</a:t>
            </a:r>
            <a:r>
              <a:rPr kumimoji="1" lang="en-US" altLang="zh-TW" sz="2400" b="1" dirty="0" err="1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css</a:t>
            </a:r>
            <a:r>
              <a:rPr kumimoji="1" lang="en-US" altLang="zh-TW" sz="24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 </a:t>
            </a:r>
            <a:r>
              <a:rPr kumimoji="1" lang="en-US" altLang="zh-TW" sz="24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({"color": </a:t>
            </a:r>
            <a:r>
              <a:rPr kumimoji="1" lang="en-US" altLang="zh-TW" sz="24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"</a:t>
            </a:r>
            <a:r>
              <a:rPr kumimoji="1" lang="en-US" altLang="zh-TW" sz="24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red", "</a:t>
            </a:r>
            <a:r>
              <a:rPr kumimoji="1" lang="en-US" altLang="zh-TW" sz="24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 </a:t>
            </a:r>
            <a:r>
              <a:rPr kumimoji="1" lang="en-US" altLang="zh-TW" sz="24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font-size": "10px"});</a:t>
            </a:r>
            <a:endParaRPr kumimoji="1" lang="zh-TW" altLang="en-US" sz="2400" b="1" dirty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8299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700" dirty="0" smtClean="0"/>
              <a:t>jQuery</a:t>
            </a:r>
            <a:r>
              <a:rPr kumimoji="1" lang="zh-TW" altLang="en-US" sz="2700" dirty="0" smtClean="0"/>
              <a:t>事件</a:t>
            </a:r>
            <a:r>
              <a:rPr kumimoji="1" lang="en-US" altLang="zh-TW" sz="2700" dirty="0" smtClean="0"/>
              <a:t> </a:t>
            </a:r>
            <a:r>
              <a:rPr kumimoji="1" lang="mr-IN" altLang="zh-TW" sz="2700" dirty="0"/>
              <a:t>–</a:t>
            </a:r>
            <a:r>
              <a:rPr kumimoji="1" lang="zh-TW" altLang="en-US" sz="2700" dirty="0"/>
              <a:t> </a:t>
            </a:r>
            <a:r>
              <a:rPr kumimoji="1" lang="en-US" altLang="zh-TW" sz="2700" dirty="0"/>
              <a:t>hover</a:t>
            </a:r>
            <a:r>
              <a:rPr kumimoji="1" lang="en-US" altLang="zh-TW" sz="2700" dirty="0" smtClean="0"/>
              <a:t>()</a:t>
            </a:r>
            <a:endParaRPr kumimoji="1" lang="en-US" altLang="zh-TW" sz="27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2354001" y="2624405"/>
            <a:ext cx="4435998" cy="27084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mr-IN" altLang="zh-TW" sz="28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$("</a:t>
            </a:r>
            <a:r>
              <a:rPr kumimoji="1" lang="mr-IN" altLang="zh-TW" sz="2800" b="1" dirty="0" err="1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p</a:t>
            </a:r>
            <a:r>
              <a:rPr kumimoji="1" lang="mr-IN" altLang="zh-TW" sz="28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"). </a:t>
            </a:r>
            <a:r>
              <a:rPr kumimoji="1" lang="en-US" altLang="zh-TW" sz="2800" b="1" dirty="0" smtClean="0">
                <a:solidFill>
                  <a:srgbClr val="FF0000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hover</a:t>
            </a:r>
            <a:r>
              <a:rPr kumimoji="1" lang="en-US" altLang="zh-TW" sz="28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(function</a:t>
            </a:r>
            <a:r>
              <a:rPr kumimoji="1" lang="en-US" altLang="zh-TW" sz="28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( ){</a:t>
            </a:r>
          </a:p>
          <a:p>
            <a:endParaRPr kumimoji="1" lang="en-US" altLang="zh-TW" sz="2800" b="1" dirty="0">
              <a:latin typeface="Microsoft JhengHei Bold" charset="-120"/>
              <a:ea typeface="Microsoft JhengHei Bold" charset="-120"/>
              <a:cs typeface="Microsoft JhengHei Bold" charset="-120"/>
            </a:endParaRPr>
          </a:p>
          <a:p>
            <a:r>
              <a:rPr kumimoji="1" lang="en-US" altLang="zh-TW" sz="2800" b="1" dirty="0">
                <a:latin typeface="Microsoft JhengHei Bold" charset="-120"/>
                <a:ea typeface="Microsoft JhengHei Bold" charset="-120"/>
                <a:cs typeface="Microsoft JhengHei Bold" charset="-120"/>
              </a:rPr>
              <a:t>    </a:t>
            </a:r>
            <a:r>
              <a:rPr kumimoji="1" lang="en-US" altLang="zh-TW" sz="2800" b="1" dirty="0">
                <a:solidFill>
                  <a:schemeClr val="bg1">
                    <a:lumMod val="6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// your code</a:t>
            </a:r>
            <a:r>
              <a:rPr kumimoji="1" lang="mr-IN" altLang="zh-TW" sz="2800" b="1" dirty="0">
                <a:solidFill>
                  <a:schemeClr val="bg1">
                    <a:lumMod val="6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…</a:t>
            </a:r>
            <a:endParaRPr kumimoji="1" lang="en-US" altLang="zh-TW" sz="2800" b="1" dirty="0">
              <a:solidFill>
                <a:schemeClr val="bg1">
                  <a:lumMod val="65000"/>
                </a:schemeClr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  <a:p>
            <a:endParaRPr kumimoji="1" lang="en-US" altLang="zh-TW" sz="2800" b="1" dirty="0">
              <a:latin typeface="Microsoft JhengHei Bold" charset="-120"/>
              <a:ea typeface="Microsoft JhengHei Bold" charset="-120"/>
              <a:cs typeface="Microsoft JhengHei Bold" charset="-120"/>
            </a:endParaRPr>
          </a:p>
          <a:p>
            <a:r>
              <a:rPr kumimoji="1" lang="en-US" altLang="zh-TW" sz="28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});</a:t>
            </a:r>
            <a:endParaRPr kumimoji="1" lang="zh-TW" altLang="en-US" sz="2800" b="1" dirty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  <a:p>
            <a:pPr algn="ctr"/>
            <a:endParaRPr kumimoji="1" lang="zh-TW" altLang="en-US" sz="3000" b="1" dirty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6180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3975194"/>
            <a:ext cx="5281448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mr-IN" altLang="zh-TW" sz="3000" b="1" dirty="0">
                <a:solidFill>
                  <a:schemeClr val="accent3">
                    <a:lumMod val="7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$("</a:t>
            </a:r>
            <a:r>
              <a:rPr kumimoji="1" lang="mr-IN" altLang="zh-TW" sz="3000" b="1" dirty="0" err="1">
                <a:solidFill>
                  <a:schemeClr val="accent3">
                    <a:lumMod val="7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p</a:t>
            </a:r>
            <a:r>
              <a:rPr kumimoji="1" lang="mr-IN" altLang="zh-TW" sz="3000" b="1" dirty="0">
                <a:solidFill>
                  <a:schemeClr val="accent3">
                    <a:lumMod val="7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"). </a:t>
            </a:r>
            <a:r>
              <a:rPr kumimoji="1" lang="en-US" altLang="zh-TW" sz="3000" b="1" dirty="0" smtClean="0">
                <a:solidFill>
                  <a:schemeClr val="accent3">
                    <a:lumMod val="7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show(   );</a:t>
            </a:r>
            <a:endParaRPr kumimoji="1" lang="zh-TW" altLang="en-US" sz="3000" b="1" dirty="0">
              <a:solidFill>
                <a:schemeClr val="accent3">
                  <a:lumMod val="75000"/>
                </a:schemeClr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0" y="2694442"/>
            <a:ext cx="5281448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mr-IN" altLang="zh-TW" sz="3000" b="1" dirty="0">
                <a:solidFill>
                  <a:schemeClr val="accent3">
                    <a:lumMod val="7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$("</a:t>
            </a:r>
            <a:r>
              <a:rPr kumimoji="1" lang="mr-IN" altLang="zh-TW" sz="3000" b="1" dirty="0" err="1">
                <a:solidFill>
                  <a:schemeClr val="accent3">
                    <a:lumMod val="7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p</a:t>
            </a:r>
            <a:r>
              <a:rPr kumimoji="1" lang="mr-IN" altLang="zh-TW" sz="3000" b="1" dirty="0">
                <a:solidFill>
                  <a:schemeClr val="accent3">
                    <a:lumMod val="7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"). </a:t>
            </a:r>
            <a:r>
              <a:rPr kumimoji="1" lang="en-US" altLang="zh-TW" sz="3000" b="1" dirty="0" smtClean="0">
                <a:solidFill>
                  <a:schemeClr val="accent3">
                    <a:lumMod val="7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hide(   );</a:t>
            </a:r>
            <a:endParaRPr kumimoji="1" lang="zh-TW" altLang="en-US" sz="3000" b="1" dirty="0">
              <a:solidFill>
                <a:schemeClr val="accent3">
                  <a:lumMod val="75000"/>
                </a:schemeClr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700" dirty="0" smtClean="0"/>
              <a:t>jQuery</a:t>
            </a:r>
            <a:r>
              <a:rPr kumimoji="1" lang="zh-TW" altLang="en-US" sz="2700" dirty="0" smtClean="0"/>
              <a:t>效果</a:t>
            </a:r>
            <a:r>
              <a:rPr kumimoji="1" lang="en-US" altLang="zh-TW" sz="2700" dirty="0" smtClean="0"/>
              <a:t> </a:t>
            </a:r>
            <a:r>
              <a:rPr kumimoji="1" lang="mr-IN" altLang="zh-TW" sz="2700" dirty="0"/>
              <a:t>–</a:t>
            </a:r>
            <a:r>
              <a:rPr kumimoji="1" lang="zh-TW" altLang="en-US" sz="2700" dirty="0"/>
              <a:t> </a:t>
            </a:r>
            <a:r>
              <a:rPr kumimoji="1" lang="mr-IN" altLang="zh-TW" sz="2700" dirty="0" err="1"/>
              <a:t>hide</a:t>
            </a:r>
            <a:r>
              <a:rPr kumimoji="1" lang="mr-IN" altLang="zh-TW" sz="2700" dirty="0" smtClean="0"/>
              <a:t>()</a:t>
            </a:r>
            <a:r>
              <a:rPr kumimoji="1" lang="en-US" altLang="zh-TW" sz="2700" dirty="0" smtClean="0"/>
              <a:t>, </a:t>
            </a:r>
            <a:r>
              <a:rPr kumimoji="1" lang="mr-IN" altLang="zh-TW" sz="2700" dirty="0" err="1" smtClean="0"/>
              <a:t>show</a:t>
            </a:r>
            <a:r>
              <a:rPr kumimoji="1" lang="mr-IN" altLang="zh-TW" sz="2700" dirty="0"/>
              <a:t>()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0" y="2691189"/>
            <a:ext cx="5281448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mr-IN" altLang="zh-TW" sz="30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$("</a:t>
            </a:r>
            <a:r>
              <a:rPr kumimoji="1" lang="mr-IN" altLang="zh-TW" sz="3000" b="1" dirty="0" err="1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p</a:t>
            </a:r>
            <a:r>
              <a:rPr kumimoji="1" lang="mr-IN" altLang="zh-TW" sz="30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"). </a:t>
            </a:r>
            <a:r>
              <a:rPr kumimoji="1" lang="en-US" altLang="zh-TW" sz="30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hide(   );</a:t>
            </a:r>
            <a:endParaRPr kumimoji="1" lang="zh-TW" altLang="en-US" sz="3000" b="1" dirty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3968688"/>
            <a:ext cx="5281448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mr-IN" altLang="zh-TW" sz="30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$("</a:t>
            </a:r>
            <a:r>
              <a:rPr kumimoji="1" lang="mr-IN" altLang="zh-TW" sz="3000" b="1" dirty="0" err="1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p</a:t>
            </a:r>
            <a:r>
              <a:rPr kumimoji="1" lang="mr-IN" altLang="zh-TW" sz="30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"). </a:t>
            </a:r>
            <a:r>
              <a:rPr kumimoji="1" lang="en-US" altLang="zh-TW" sz="30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show(   );</a:t>
            </a:r>
            <a:endParaRPr kumimoji="1" lang="zh-TW" altLang="en-US" sz="3000" b="1" dirty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  <p:sp>
        <p:nvSpPr>
          <p:cNvPr id="5" name="橢圓 4"/>
          <p:cNvSpPr/>
          <p:nvPr/>
        </p:nvSpPr>
        <p:spPr>
          <a:xfrm>
            <a:off x="5281448" y="2569580"/>
            <a:ext cx="2161074" cy="216107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582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5" grpId="0" animBg="1"/>
      <p:bldP spid="5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3975194"/>
            <a:ext cx="5281448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mr-IN" altLang="zh-TW" sz="3000" b="1" dirty="0">
                <a:solidFill>
                  <a:schemeClr val="accent3">
                    <a:lumMod val="7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$("</a:t>
            </a:r>
            <a:r>
              <a:rPr kumimoji="1" lang="mr-IN" altLang="zh-TW" sz="3000" b="1" dirty="0" err="1">
                <a:solidFill>
                  <a:schemeClr val="accent3">
                    <a:lumMod val="7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p</a:t>
            </a:r>
            <a:r>
              <a:rPr kumimoji="1" lang="mr-IN" altLang="zh-TW" sz="3000" b="1" dirty="0">
                <a:solidFill>
                  <a:schemeClr val="accent3">
                    <a:lumMod val="7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"). </a:t>
            </a:r>
            <a:r>
              <a:rPr kumimoji="1" lang="en-US" altLang="zh-TW" sz="3000" b="1" dirty="0" err="1" smtClean="0">
                <a:solidFill>
                  <a:schemeClr val="accent3">
                    <a:lumMod val="7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fadeOut</a:t>
            </a:r>
            <a:r>
              <a:rPr kumimoji="1" lang="en-US" altLang="zh-TW" sz="3000" b="1" dirty="0" smtClean="0">
                <a:solidFill>
                  <a:schemeClr val="accent3">
                    <a:lumMod val="7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(   );</a:t>
            </a:r>
            <a:endParaRPr kumimoji="1" lang="zh-TW" altLang="en-US" sz="3000" b="1" dirty="0">
              <a:solidFill>
                <a:schemeClr val="accent3">
                  <a:lumMod val="75000"/>
                </a:schemeClr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0" y="2694442"/>
            <a:ext cx="5281448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mr-IN" altLang="zh-TW" sz="3000" b="1" dirty="0">
                <a:solidFill>
                  <a:schemeClr val="accent3">
                    <a:lumMod val="7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$("</a:t>
            </a:r>
            <a:r>
              <a:rPr kumimoji="1" lang="mr-IN" altLang="zh-TW" sz="3000" b="1" dirty="0" err="1">
                <a:solidFill>
                  <a:schemeClr val="accent3">
                    <a:lumMod val="7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p</a:t>
            </a:r>
            <a:r>
              <a:rPr kumimoji="1" lang="mr-IN" altLang="zh-TW" sz="3000" b="1" dirty="0">
                <a:solidFill>
                  <a:schemeClr val="accent3">
                    <a:lumMod val="7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"). </a:t>
            </a:r>
            <a:r>
              <a:rPr kumimoji="1" lang="en-US" altLang="zh-TW" sz="3000" b="1" dirty="0" err="1" smtClean="0">
                <a:solidFill>
                  <a:schemeClr val="accent3">
                    <a:lumMod val="7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fadeIn</a:t>
            </a:r>
            <a:r>
              <a:rPr kumimoji="1" lang="en-US" altLang="zh-TW" sz="3000" b="1" dirty="0" smtClean="0">
                <a:solidFill>
                  <a:schemeClr val="accent3">
                    <a:lumMod val="7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(   );</a:t>
            </a:r>
            <a:endParaRPr kumimoji="1" lang="zh-TW" altLang="en-US" sz="3000" b="1" dirty="0">
              <a:solidFill>
                <a:schemeClr val="accent3">
                  <a:lumMod val="75000"/>
                </a:schemeClr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700" dirty="0" smtClean="0"/>
              <a:t>jQuery</a:t>
            </a:r>
            <a:r>
              <a:rPr kumimoji="1" lang="zh-TW" altLang="en-US" sz="2700" dirty="0" smtClean="0"/>
              <a:t>效果</a:t>
            </a:r>
            <a:r>
              <a:rPr kumimoji="1" lang="en-US" altLang="zh-TW" sz="2700" dirty="0" smtClean="0"/>
              <a:t> </a:t>
            </a:r>
            <a:r>
              <a:rPr kumimoji="1" lang="mr-IN" altLang="zh-TW" sz="2700" dirty="0"/>
              <a:t>–</a:t>
            </a:r>
            <a:r>
              <a:rPr kumimoji="1" lang="zh-TW" altLang="en-US" sz="2700" dirty="0"/>
              <a:t> </a:t>
            </a:r>
            <a:r>
              <a:rPr kumimoji="1" lang="en-US" altLang="zh-TW" sz="2700" dirty="0"/>
              <a:t>fade</a:t>
            </a:r>
            <a:endParaRPr kumimoji="1" lang="mr-IN" altLang="zh-TW" sz="27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0" y="2694442"/>
            <a:ext cx="5281448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TW" sz="30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$("p"). </a:t>
            </a:r>
            <a:r>
              <a:rPr kumimoji="1" lang="en-US" altLang="zh-TW" sz="3000" b="1" dirty="0" err="1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fadeIn</a:t>
            </a:r>
            <a:r>
              <a:rPr kumimoji="1" lang="en-US" altLang="zh-TW" sz="30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(   );</a:t>
            </a:r>
            <a:endParaRPr kumimoji="1" lang="zh-TW" altLang="en-US" sz="3000" b="1" dirty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3975194"/>
            <a:ext cx="5281448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mr-IN" altLang="zh-TW" sz="30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$("</a:t>
            </a:r>
            <a:r>
              <a:rPr kumimoji="1" lang="mr-IN" altLang="zh-TW" sz="3000" b="1" dirty="0" err="1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p</a:t>
            </a:r>
            <a:r>
              <a:rPr kumimoji="1" lang="mr-IN" altLang="zh-TW" sz="30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"). </a:t>
            </a:r>
            <a:r>
              <a:rPr kumimoji="1" lang="en-US" altLang="zh-TW" sz="3000" b="1" dirty="0" err="1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fadeOut</a:t>
            </a:r>
            <a:r>
              <a:rPr kumimoji="1" lang="en-US" altLang="zh-TW" sz="30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(   );</a:t>
            </a:r>
            <a:endParaRPr kumimoji="1" lang="zh-TW" altLang="en-US" sz="3000" b="1" dirty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  <p:sp>
        <p:nvSpPr>
          <p:cNvPr id="5" name="橢圓 4"/>
          <p:cNvSpPr/>
          <p:nvPr/>
        </p:nvSpPr>
        <p:spPr>
          <a:xfrm>
            <a:off x="5281448" y="2569580"/>
            <a:ext cx="2161074" cy="216107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199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4" grpId="1"/>
      <p:bldP spid="5" grpId="0" animBg="1"/>
      <p:bldP spid="5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0" y="3975194"/>
            <a:ext cx="5281448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mr-IN" altLang="zh-TW" sz="3000" b="1" dirty="0">
                <a:solidFill>
                  <a:schemeClr val="accent3">
                    <a:lumMod val="7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$("</a:t>
            </a:r>
            <a:r>
              <a:rPr kumimoji="1" lang="mr-IN" altLang="zh-TW" sz="3000" b="1" dirty="0" err="1">
                <a:solidFill>
                  <a:schemeClr val="accent3">
                    <a:lumMod val="7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p</a:t>
            </a:r>
            <a:r>
              <a:rPr kumimoji="1" lang="mr-IN" altLang="zh-TW" sz="3000" b="1" dirty="0">
                <a:solidFill>
                  <a:schemeClr val="accent3">
                    <a:lumMod val="7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"). </a:t>
            </a:r>
            <a:r>
              <a:rPr kumimoji="1" lang="en-US" altLang="zh-TW" sz="3000" b="1" dirty="0" err="1" smtClean="0">
                <a:solidFill>
                  <a:schemeClr val="accent3">
                    <a:lumMod val="7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slideDown</a:t>
            </a:r>
            <a:r>
              <a:rPr kumimoji="1" lang="en-US" altLang="zh-TW" sz="3000" b="1" dirty="0" smtClean="0">
                <a:solidFill>
                  <a:schemeClr val="accent3">
                    <a:lumMod val="7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(   );</a:t>
            </a:r>
            <a:endParaRPr kumimoji="1" lang="zh-TW" altLang="en-US" sz="3000" b="1" dirty="0">
              <a:solidFill>
                <a:schemeClr val="accent3">
                  <a:lumMod val="75000"/>
                </a:schemeClr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0" y="2694442"/>
            <a:ext cx="5281448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mr-IN" altLang="zh-TW" sz="3000" b="1" dirty="0">
                <a:solidFill>
                  <a:schemeClr val="accent3">
                    <a:lumMod val="7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$("</a:t>
            </a:r>
            <a:r>
              <a:rPr kumimoji="1" lang="mr-IN" altLang="zh-TW" sz="3000" b="1" dirty="0" err="1">
                <a:solidFill>
                  <a:schemeClr val="accent3">
                    <a:lumMod val="7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p</a:t>
            </a:r>
            <a:r>
              <a:rPr kumimoji="1" lang="mr-IN" altLang="zh-TW" sz="3000" b="1" dirty="0">
                <a:solidFill>
                  <a:schemeClr val="accent3">
                    <a:lumMod val="7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"). </a:t>
            </a:r>
            <a:r>
              <a:rPr kumimoji="1" lang="en-US" altLang="zh-TW" sz="3000" b="1" dirty="0" err="1" smtClean="0">
                <a:solidFill>
                  <a:schemeClr val="accent3">
                    <a:lumMod val="7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slideUp</a:t>
            </a:r>
            <a:r>
              <a:rPr kumimoji="1" lang="en-US" altLang="zh-TW" sz="3000" b="1" dirty="0" smtClean="0">
                <a:solidFill>
                  <a:schemeClr val="accent3">
                    <a:lumMod val="7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(   );</a:t>
            </a:r>
            <a:endParaRPr kumimoji="1" lang="zh-TW" altLang="en-US" sz="3000" b="1" dirty="0">
              <a:solidFill>
                <a:schemeClr val="accent3">
                  <a:lumMod val="75000"/>
                </a:schemeClr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700" dirty="0" smtClean="0"/>
              <a:t>jQuery</a:t>
            </a:r>
            <a:r>
              <a:rPr kumimoji="1" lang="zh-TW" altLang="en-US" sz="2700" dirty="0" smtClean="0"/>
              <a:t>效果</a:t>
            </a:r>
            <a:r>
              <a:rPr kumimoji="1" lang="en-US" altLang="zh-TW" sz="2700" dirty="0" smtClean="0"/>
              <a:t> </a:t>
            </a:r>
            <a:r>
              <a:rPr kumimoji="1" lang="mr-IN" altLang="zh-TW" sz="2700" dirty="0"/>
              <a:t>–</a:t>
            </a:r>
            <a:r>
              <a:rPr kumimoji="1" lang="zh-TW" altLang="en-US" sz="2700" dirty="0"/>
              <a:t> </a:t>
            </a:r>
            <a:r>
              <a:rPr kumimoji="1" lang="en-US" altLang="zh-TW" sz="2700" dirty="0"/>
              <a:t>slide</a:t>
            </a:r>
            <a:endParaRPr kumimoji="1" lang="mr-IN" altLang="zh-TW" sz="27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0" y="2691189"/>
            <a:ext cx="5281448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mr-IN" altLang="zh-TW" sz="30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$("</a:t>
            </a:r>
            <a:r>
              <a:rPr kumimoji="1" lang="mr-IN" altLang="zh-TW" sz="3000" b="1" dirty="0" err="1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p</a:t>
            </a:r>
            <a:r>
              <a:rPr kumimoji="1" lang="mr-IN" altLang="zh-TW" sz="30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"). </a:t>
            </a:r>
            <a:r>
              <a:rPr kumimoji="1" lang="en-US" altLang="zh-TW" sz="3000" b="1" dirty="0" err="1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slideUp</a:t>
            </a:r>
            <a:r>
              <a:rPr kumimoji="1" lang="en-US" altLang="zh-TW" sz="30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(   );</a:t>
            </a:r>
            <a:endParaRPr kumimoji="1" lang="zh-TW" altLang="en-US" sz="3000" b="1" dirty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3968688"/>
            <a:ext cx="5281448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mr-IN" altLang="zh-TW" sz="30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$("</a:t>
            </a:r>
            <a:r>
              <a:rPr kumimoji="1" lang="mr-IN" altLang="zh-TW" sz="3000" b="1" dirty="0" err="1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p</a:t>
            </a:r>
            <a:r>
              <a:rPr kumimoji="1" lang="mr-IN" altLang="zh-TW" sz="30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"). </a:t>
            </a:r>
            <a:r>
              <a:rPr kumimoji="1" lang="en-US" altLang="zh-TW" sz="3000" b="1" dirty="0" err="1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slideDown</a:t>
            </a:r>
            <a:r>
              <a:rPr kumimoji="1" lang="en-US" altLang="zh-TW" sz="30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(   );</a:t>
            </a:r>
            <a:endParaRPr kumimoji="1" lang="zh-TW" altLang="en-US" sz="3000" b="1" dirty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  <p:sp>
        <p:nvSpPr>
          <p:cNvPr id="5" name="橢圓 4"/>
          <p:cNvSpPr/>
          <p:nvPr/>
        </p:nvSpPr>
        <p:spPr>
          <a:xfrm>
            <a:off x="5281448" y="2569580"/>
            <a:ext cx="2161074" cy="216107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62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5" grpId="0" animBg="1"/>
      <p:bldP spid="5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700" dirty="0" smtClean="0"/>
              <a:t>jQuery</a:t>
            </a:r>
            <a:r>
              <a:rPr kumimoji="1" lang="zh-TW" altLang="en-US" sz="2700" dirty="0" smtClean="0"/>
              <a:t>效果</a:t>
            </a:r>
            <a:r>
              <a:rPr kumimoji="1" lang="en-US" altLang="zh-TW" sz="2700" dirty="0" smtClean="0"/>
              <a:t> </a:t>
            </a:r>
            <a:r>
              <a:rPr kumimoji="1" lang="mr-IN" altLang="zh-TW" sz="2700" dirty="0"/>
              <a:t>–</a:t>
            </a:r>
            <a:r>
              <a:rPr kumimoji="1" lang="zh-TW" altLang="en-US" sz="2700" dirty="0"/>
              <a:t> </a:t>
            </a:r>
            <a:r>
              <a:rPr kumimoji="1" lang="en-US" altLang="zh-TW" sz="2700" dirty="0"/>
              <a:t>animate(), stop</a:t>
            </a:r>
            <a:r>
              <a:rPr kumimoji="1" lang="en-US" altLang="zh-TW" sz="2700" dirty="0" smtClean="0"/>
              <a:t>()</a:t>
            </a:r>
            <a:endParaRPr kumimoji="1" lang="en-US" altLang="zh-TW" sz="27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671331" y="2847742"/>
            <a:ext cx="4085864" cy="24006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zh-TW" sz="24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$("p").</a:t>
            </a:r>
            <a:r>
              <a:rPr kumimoji="1" lang="en-US" altLang="zh-TW" sz="2400" b="1" dirty="0" smtClean="0">
                <a:solidFill>
                  <a:srgbClr val="FF0000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animate</a:t>
            </a:r>
            <a:r>
              <a:rPr kumimoji="1" lang="en-US" altLang="zh-TW" sz="24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(function</a:t>
            </a:r>
            <a:r>
              <a:rPr kumimoji="1" lang="en-US" altLang="zh-TW" sz="24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( ){</a:t>
            </a:r>
          </a:p>
          <a:p>
            <a:endParaRPr kumimoji="1" lang="en-US" altLang="zh-TW" sz="2400" b="1" dirty="0">
              <a:latin typeface="Microsoft JhengHei Bold" charset="-120"/>
              <a:ea typeface="Microsoft JhengHei Bold" charset="-120"/>
              <a:cs typeface="Microsoft JhengHei Bold" charset="-120"/>
            </a:endParaRPr>
          </a:p>
          <a:p>
            <a:r>
              <a:rPr kumimoji="1" lang="en-US" altLang="zh-TW" sz="2400" b="1" dirty="0">
                <a:latin typeface="Microsoft JhengHei Bold" charset="-120"/>
                <a:ea typeface="Microsoft JhengHei Bold" charset="-120"/>
                <a:cs typeface="Microsoft JhengHei Bold" charset="-120"/>
              </a:rPr>
              <a:t>    </a:t>
            </a:r>
            <a:r>
              <a:rPr kumimoji="1" lang="en-US" altLang="zh-TW" sz="2400" b="1" dirty="0">
                <a:solidFill>
                  <a:schemeClr val="bg1">
                    <a:lumMod val="6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// your code</a:t>
            </a:r>
            <a:r>
              <a:rPr kumimoji="1" lang="mr-IN" altLang="zh-TW" sz="2400" b="1" dirty="0">
                <a:solidFill>
                  <a:schemeClr val="bg1">
                    <a:lumMod val="6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…</a:t>
            </a:r>
            <a:endParaRPr kumimoji="1" lang="en-US" altLang="zh-TW" sz="2400" b="1" dirty="0">
              <a:solidFill>
                <a:schemeClr val="bg1">
                  <a:lumMod val="65000"/>
                </a:schemeClr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  <a:p>
            <a:endParaRPr kumimoji="1" lang="en-US" altLang="zh-TW" sz="2400" b="1" dirty="0">
              <a:latin typeface="Microsoft JhengHei Bold" charset="-120"/>
              <a:ea typeface="Microsoft JhengHei Bold" charset="-120"/>
              <a:cs typeface="Microsoft JhengHei Bold" charset="-120"/>
            </a:endParaRPr>
          </a:p>
          <a:p>
            <a:r>
              <a:rPr kumimoji="1" lang="en-US" altLang="zh-TW" sz="24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});</a:t>
            </a:r>
            <a:endParaRPr kumimoji="1" lang="zh-TW" altLang="en-US" sz="2400" b="1" dirty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  <a:p>
            <a:pPr algn="ctr"/>
            <a:endParaRPr kumimoji="1" lang="zh-TW" altLang="en-US" sz="3000" b="1" dirty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001448" y="3494072"/>
            <a:ext cx="5281448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TW" sz="30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$("p").stop(   );</a:t>
            </a:r>
            <a:endParaRPr kumimoji="1" lang="zh-TW" altLang="en-US" sz="3000" b="1" dirty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7092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700" dirty="0" smtClean="0"/>
              <a:t>jQuery HTML </a:t>
            </a:r>
            <a:r>
              <a:rPr kumimoji="1" lang="mr-IN" altLang="zh-TW" sz="2700" dirty="0"/>
              <a:t>–</a:t>
            </a:r>
            <a:r>
              <a:rPr kumimoji="1" lang="zh-TW" altLang="en-US" sz="2700" dirty="0"/>
              <a:t> </a:t>
            </a:r>
            <a:r>
              <a:rPr lang="mr-IN" altLang="zh-TW" sz="2800" dirty="0" err="1" smtClean="0"/>
              <a:t>append</a:t>
            </a:r>
            <a:r>
              <a:rPr lang="en-US" altLang="zh-TW" sz="2800" dirty="0" smtClean="0"/>
              <a:t>(),</a:t>
            </a:r>
            <a:r>
              <a:rPr lang="zh-TW" altLang="mr-IN" sz="2800" dirty="0" smtClean="0"/>
              <a:t> </a:t>
            </a:r>
            <a:r>
              <a:rPr lang="mr-IN" altLang="zh-TW" sz="2800" dirty="0" err="1"/>
              <a:t>prepend</a:t>
            </a:r>
            <a:r>
              <a:rPr lang="mr-IN" altLang="zh-TW" sz="2800" dirty="0"/>
              <a:t>() </a:t>
            </a:r>
            <a:endParaRPr kumimoji="1" lang="en-US" altLang="zh-TW" sz="27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1919701" y="2660696"/>
            <a:ext cx="5281448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TW" sz="30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$("p").append(   );</a:t>
            </a:r>
            <a:endParaRPr kumimoji="1" lang="zh-TW" altLang="en-US" sz="3000" b="1" dirty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919701" y="3802736"/>
            <a:ext cx="5281448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TW" sz="30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$("p").prepend(   );</a:t>
            </a:r>
            <a:endParaRPr kumimoji="1" lang="zh-TW" altLang="en-US" sz="3000" b="1" dirty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437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2893496" y="3105835"/>
            <a:ext cx="3357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JavaScript</a:t>
            </a:r>
            <a:r>
              <a:rPr kumimoji="1" lang="zh-TW" altLang="en-US" sz="36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語法</a:t>
            </a:r>
            <a:endParaRPr kumimoji="1" lang="zh-TW" altLang="en-US" sz="3600" b="1" dirty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072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700" dirty="0" smtClean="0"/>
              <a:t>jQuery HTML </a:t>
            </a:r>
            <a:r>
              <a:rPr kumimoji="1" lang="mr-IN" altLang="zh-TW" sz="2700" dirty="0"/>
              <a:t>–</a:t>
            </a:r>
            <a:r>
              <a:rPr kumimoji="1" lang="zh-TW" altLang="en-US" sz="2700" dirty="0"/>
              <a:t> </a:t>
            </a:r>
            <a:r>
              <a:rPr lang="mr-IN" altLang="zh-TW" sz="2800" dirty="0" err="1" smtClean="0"/>
              <a:t>append</a:t>
            </a:r>
            <a:r>
              <a:rPr lang="en-US" altLang="zh-TW" sz="2800" dirty="0" smtClean="0"/>
              <a:t>(),</a:t>
            </a:r>
            <a:r>
              <a:rPr lang="zh-TW" altLang="mr-IN" sz="2800" dirty="0" smtClean="0"/>
              <a:t> </a:t>
            </a:r>
            <a:r>
              <a:rPr lang="mr-IN" altLang="zh-TW" sz="2800" dirty="0" err="1"/>
              <a:t>prepend</a:t>
            </a:r>
            <a:r>
              <a:rPr lang="mr-IN" altLang="zh-TW" sz="2800" dirty="0"/>
              <a:t>() </a:t>
            </a:r>
            <a:endParaRPr kumimoji="1" lang="en-US" altLang="zh-TW" sz="27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56" y="2825655"/>
            <a:ext cx="7496487" cy="207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700" dirty="0"/>
              <a:t>jQuery </a:t>
            </a:r>
            <a:r>
              <a:rPr kumimoji="1" lang="mr-IN" altLang="zh-TW" sz="2700" dirty="0"/>
              <a:t>–</a:t>
            </a:r>
            <a:r>
              <a:rPr kumimoji="1" lang="zh-TW" altLang="en-US" sz="2700" dirty="0"/>
              <a:t> </a:t>
            </a:r>
            <a:r>
              <a:rPr kumimoji="1" lang="en-US" altLang="zh-TW" sz="2700" dirty="0"/>
              <a:t>Ajax</a:t>
            </a:r>
          </a:p>
        </p:txBody>
      </p:sp>
      <p:sp>
        <p:nvSpPr>
          <p:cNvPr id="3" name="矩形 2"/>
          <p:cNvSpPr/>
          <p:nvPr/>
        </p:nvSpPr>
        <p:spPr>
          <a:xfrm>
            <a:off x="783100" y="3158998"/>
            <a:ext cx="7577801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AJAX = </a:t>
            </a:r>
            <a:r>
              <a:rPr lang="en-US" altLang="zh-TW" sz="2800" b="1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A</a:t>
            </a:r>
            <a:r>
              <a:rPr lang="en-US" altLang="zh-TW" sz="2800" b="1" dirty="0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synchronous </a:t>
            </a:r>
            <a:r>
              <a:rPr lang="en-US" altLang="zh-TW" sz="2800" b="1" dirty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J</a:t>
            </a:r>
            <a:r>
              <a:rPr lang="en-US" altLang="zh-TW" sz="2800" b="1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avaScript </a:t>
            </a:r>
            <a:r>
              <a:rPr lang="en-US" altLang="zh-TW" sz="2800" b="1" dirty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a</a:t>
            </a:r>
            <a:r>
              <a:rPr lang="en-US" altLang="zh-TW" sz="2800" b="1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nd </a:t>
            </a:r>
            <a:r>
              <a:rPr lang="en-US" altLang="zh-TW" sz="2800" b="1" dirty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X</a:t>
            </a:r>
            <a:r>
              <a:rPr lang="en-US" altLang="zh-TW" sz="2800" b="1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ML</a:t>
            </a:r>
            <a:endParaRPr lang="zh-TW" altLang="en-US" sz="2800" b="1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6285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700" dirty="0"/>
              <a:t>jQuery </a:t>
            </a:r>
            <a:r>
              <a:rPr kumimoji="1" lang="mr-IN" altLang="zh-TW" sz="2700" dirty="0"/>
              <a:t>–</a:t>
            </a:r>
            <a:r>
              <a:rPr kumimoji="1" lang="zh-TW" altLang="en-US" sz="2700" dirty="0"/>
              <a:t> </a:t>
            </a:r>
            <a:r>
              <a:rPr kumimoji="1" lang="en-US" altLang="zh-TW" sz="2700" dirty="0"/>
              <a:t>Ajax</a:t>
            </a:r>
          </a:p>
        </p:txBody>
      </p:sp>
      <p:sp>
        <p:nvSpPr>
          <p:cNvPr id="3" name="矩形 2"/>
          <p:cNvSpPr/>
          <p:nvPr/>
        </p:nvSpPr>
        <p:spPr>
          <a:xfrm>
            <a:off x="1180214" y="3128222"/>
            <a:ext cx="6783572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zh-TW" sz="3200" b="1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.</a:t>
            </a:r>
            <a:r>
              <a:rPr lang="en-US" altLang="zh-TW" sz="3200" b="1" dirty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load</a:t>
            </a:r>
            <a:r>
              <a:rPr lang="en-US" altLang="zh-TW" sz="3200" b="1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(</a:t>
            </a:r>
            <a:r>
              <a:rPr lang="en-US" altLang="zh-TW" sz="3200" b="1" dirty="0" err="1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url</a:t>
            </a:r>
            <a:r>
              <a:rPr lang="en-US" altLang="zh-TW" sz="3200" b="1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r>
              <a:rPr lang="en-US" altLang="zh-TW" sz="3200" b="1" dirty="0">
                <a:solidFill>
                  <a:schemeClr val="tx2">
                    <a:lumMod val="5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[, data] [, complete]</a:t>
            </a:r>
            <a:r>
              <a:rPr lang="en-US" altLang="zh-TW" sz="3200" b="1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0729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buClr>
                <a:srgbClr val="000000"/>
              </a:buClr>
              <a:buSzTx/>
            </a:pPr>
            <a:r>
              <a:rPr kumimoji="1" lang="en-US" altLang="zh-TW" sz="3600" dirty="0">
                <a:solidFill>
                  <a:srgbClr val="FFFFFF"/>
                </a:solidFill>
                <a:sym typeface="Arial"/>
              </a:rPr>
              <a:t>JavaScript </a:t>
            </a:r>
            <a:r>
              <a:rPr kumimoji="1" lang="zh-TW" altLang="en-US" sz="3600" dirty="0">
                <a:solidFill>
                  <a:srgbClr val="FFFFFF"/>
                </a:solidFill>
                <a:sym typeface="Arial"/>
              </a:rPr>
              <a:t>框架</a:t>
            </a:r>
            <a:endParaRPr kumimoji="1" lang="en-US" altLang="zh-TW" sz="3600" dirty="0">
              <a:solidFill>
                <a:srgbClr val="FFFFFF"/>
              </a:solidFill>
              <a:sym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427823" y="3297469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3200" b="1" dirty="0" smtClean="0">
                <a:solidFill>
                  <a:srgbClr val="FFFFFF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那</a:t>
            </a:r>
            <a:r>
              <a:rPr kumimoji="1" lang="zh-TW" altLang="en-US" sz="3200" b="1" dirty="0">
                <a:solidFill>
                  <a:srgbClr val="FFFFFF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是什麼？可以吃嗎？</a:t>
            </a:r>
          </a:p>
        </p:txBody>
      </p:sp>
    </p:spTree>
    <p:extLst>
      <p:ext uri="{BB962C8B-B14F-4D97-AF65-F5344CB8AC3E}">
        <p14:creationId xmlns:p14="http://schemas.microsoft.com/office/powerpoint/2010/main" val="164349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373597" y="2967337"/>
            <a:ext cx="2396811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TW" sz="5400" b="1" spc="300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4654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1995815" y="3013503"/>
            <a:ext cx="5152373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TW" sz="4800" b="1" spc="300" dirty="0">
                <a:solidFill>
                  <a:srgbClr val="FF0000"/>
                </a:solidFill>
                <a:latin typeface="Xingkai TC" charset="-120"/>
                <a:ea typeface="Xingkai TC" charset="-120"/>
                <a:cs typeface="Xingkai TC" charset="-120"/>
              </a:rPr>
              <a:t>Thanks for listening</a:t>
            </a:r>
            <a:endParaRPr kumimoji="1" lang="zh-TW" altLang="en-US" sz="4800" b="1" spc="300" dirty="0">
              <a:solidFill>
                <a:srgbClr val="FF0000"/>
              </a:solidFill>
              <a:latin typeface="Xingkai TC" charset="-120"/>
              <a:ea typeface="Xingkai TC" charset="-120"/>
              <a:cs typeface="Xingkai TC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550" y="2696098"/>
            <a:ext cx="58039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65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2818956" y="3105835"/>
            <a:ext cx="3506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JavaScript </a:t>
            </a:r>
            <a:r>
              <a:rPr kumimoji="1" lang="zh-TW" altLang="en-US" sz="360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框架</a:t>
            </a:r>
            <a:endParaRPr kumimoji="1" lang="zh-TW" altLang="en-US" sz="3600" b="1" dirty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338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937211" y="3117377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dirty="0" err="1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Vue.js</a:t>
            </a:r>
            <a:endParaRPr kumimoji="1" lang="en-US" altLang="zh-TW" sz="3600" b="1" dirty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897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700" dirty="0" err="1"/>
              <a:t>Vue.js</a:t>
            </a:r>
            <a:r>
              <a:rPr kumimoji="1" lang="zh-TW" altLang="en-US" sz="2700" dirty="0"/>
              <a:t>是什麼？</a:t>
            </a:r>
            <a:endParaRPr kumimoji="1" lang="en-US" altLang="zh-TW" sz="2700" dirty="0"/>
          </a:p>
        </p:txBody>
      </p:sp>
    </p:spTree>
    <p:extLst>
      <p:ext uri="{BB962C8B-B14F-4D97-AF65-F5344CB8AC3E}">
        <p14:creationId xmlns:p14="http://schemas.microsoft.com/office/powerpoint/2010/main" val="46026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423248" y="3117377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dirty="0" err="1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Vue.js</a:t>
            </a:r>
            <a:r>
              <a:rPr kumimoji="1" lang="en-US" altLang="zh-TW" sz="36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 </a:t>
            </a:r>
            <a:r>
              <a:rPr kumimoji="1" lang="zh-TW" altLang="en-US" sz="36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用法</a:t>
            </a:r>
          </a:p>
        </p:txBody>
      </p:sp>
    </p:spTree>
    <p:extLst>
      <p:ext uri="{BB962C8B-B14F-4D97-AF65-F5344CB8AC3E}">
        <p14:creationId xmlns:p14="http://schemas.microsoft.com/office/powerpoint/2010/main" val="37357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2700" dirty="0"/>
              <a:t>基本語法</a:t>
            </a:r>
            <a:r>
              <a:rPr kumimoji="1" lang="en-US" altLang="zh-TW" sz="2700" dirty="0"/>
              <a:t> </a:t>
            </a:r>
            <a:r>
              <a:rPr kumimoji="1" lang="mr-IN" altLang="zh-TW" sz="2700" dirty="0"/>
              <a:t>–</a:t>
            </a:r>
            <a:r>
              <a:rPr kumimoji="1" lang="en-US" altLang="zh-TW" sz="2700" dirty="0"/>
              <a:t> </a:t>
            </a:r>
            <a:r>
              <a:rPr kumimoji="1" lang="zh-TW" altLang="en-US" sz="2700" dirty="0"/>
              <a:t>註解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1931277" y="3175085"/>
            <a:ext cx="5281448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TW" sz="2700" b="1" dirty="0">
                <a:solidFill>
                  <a:srgbClr val="FF0000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//</a:t>
            </a:r>
            <a:r>
              <a:rPr kumimoji="1" lang="en-US" altLang="zh-TW" sz="2700" b="1" dirty="0">
                <a:latin typeface="Microsoft JhengHei Bold" charset="-120"/>
                <a:ea typeface="Microsoft JhengHei Bold" charset="-120"/>
                <a:cs typeface="Microsoft JhengHei Bold" charset="-120"/>
              </a:rPr>
              <a:t> </a:t>
            </a:r>
            <a:r>
              <a:rPr kumimoji="1" lang="zh-TW" altLang="en-US" sz="2700" b="1" dirty="0">
                <a:solidFill>
                  <a:schemeClr val="bg1">
                    <a:lumMod val="65000"/>
                  </a:schemeClr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毫無反應只是個註解</a:t>
            </a:r>
          </a:p>
        </p:txBody>
      </p:sp>
    </p:spTree>
    <p:extLst>
      <p:ext uri="{BB962C8B-B14F-4D97-AF65-F5344CB8AC3E}">
        <p14:creationId xmlns:p14="http://schemas.microsoft.com/office/powerpoint/2010/main" val="178725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3133146" y="3071211"/>
            <a:ext cx="2877711" cy="71558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en-US" altLang="zh-TW" sz="405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Lab  </a:t>
            </a:r>
            <a:r>
              <a:rPr kumimoji="1" lang="zh-TW" altLang="en-US" sz="4050" b="1" dirty="0" smtClean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？？？</a:t>
            </a:r>
            <a:endParaRPr kumimoji="1" lang="zh-TW" altLang="en-US" sz="4050" b="1" dirty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7703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700" dirty="0" err="1"/>
              <a:t>Vue.js</a:t>
            </a:r>
            <a:r>
              <a:rPr kumimoji="1" lang="en-US" altLang="zh-TW" sz="2700" dirty="0"/>
              <a:t> </a:t>
            </a:r>
            <a:r>
              <a:rPr kumimoji="1" lang="mr-IN" altLang="zh-TW" sz="2700" dirty="0"/>
              <a:t>–</a:t>
            </a:r>
            <a:r>
              <a:rPr kumimoji="1" lang="zh-TW" altLang="en-US" sz="2700" dirty="0"/>
              <a:t> </a:t>
            </a:r>
            <a:r>
              <a:rPr kumimoji="1" lang="en-US" altLang="zh-TW" sz="2700" dirty="0"/>
              <a:t>start</a:t>
            </a:r>
          </a:p>
        </p:txBody>
      </p:sp>
    </p:spTree>
    <p:extLst>
      <p:ext uri="{BB962C8B-B14F-4D97-AF65-F5344CB8AC3E}">
        <p14:creationId xmlns:p14="http://schemas.microsoft.com/office/powerpoint/2010/main" val="153953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2700" dirty="0"/>
              <a:t>自己的 </a:t>
            </a:r>
            <a:r>
              <a:rPr kumimoji="1" lang="en-US" altLang="zh-TW" sz="2700" dirty="0" err="1" smtClean="0"/>
              <a:t>Vue.js</a:t>
            </a:r>
            <a:r>
              <a:rPr kumimoji="1" lang="zh-TW" altLang="en-US" sz="2700" dirty="0" smtClean="0"/>
              <a:t> </a:t>
            </a:r>
            <a:r>
              <a:rPr kumimoji="1" lang="zh-TW" altLang="en-US" sz="2700" dirty="0"/>
              <a:t>自己寫</a:t>
            </a:r>
            <a:endParaRPr kumimoji="1" lang="zh-TW" altLang="en-US" sz="2700" b="1" dirty="0"/>
          </a:p>
        </p:txBody>
      </p:sp>
    </p:spTree>
    <p:extLst>
      <p:ext uri="{BB962C8B-B14F-4D97-AF65-F5344CB8AC3E}">
        <p14:creationId xmlns:p14="http://schemas.microsoft.com/office/powerpoint/2010/main" val="192787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700" dirty="0" err="1"/>
              <a:t>Vue.js</a:t>
            </a:r>
            <a:r>
              <a:rPr kumimoji="1" lang="en-US" altLang="zh-TW" sz="2700" dirty="0"/>
              <a:t> </a:t>
            </a:r>
            <a:r>
              <a:rPr kumimoji="1" lang="mr-IN" altLang="zh-TW" sz="2700" dirty="0"/>
              <a:t>–</a:t>
            </a:r>
            <a:r>
              <a:rPr kumimoji="1" lang="zh-TW" altLang="en-US" sz="2700" dirty="0"/>
              <a:t> </a:t>
            </a:r>
            <a:r>
              <a:rPr kumimoji="1" lang="en-US" altLang="zh-TW" sz="2700" dirty="0"/>
              <a:t>v-if</a:t>
            </a:r>
          </a:p>
        </p:txBody>
      </p:sp>
    </p:spTree>
    <p:extLst>
      <p:ext uri="{BB962C8B-B14F-4D97-AF65-F5344CB8AC3E}">
        <p14:creationId xmlns:p14="http://schemas.microsoft.com/office/powerpoint/2010/main" val="206882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700" dirty="0" err="1"/>
              <a:t>Vue.js</a:t>
            </a:r>
            <a:r>
              <a:rPr kumimoji="1" lang="en-US" altLang="zh-TW" sz="2700" dirty="0"/>
              <a:t> </a:t>
            </a:r>
            <a:r>
              <a:rPr kumimoji="1" lang="mr-IN" altLang="zh-TW" sz="2700" dirty="0"/>
              <a:t>–</a:t>
            </a:r>
            <a:r>
              <a:rPr kumimoji="1" lang="zh-TW" altLang="en-US" sz="2700" dirty="0"/>
              <a:t> </a:t>
            </a:r>
            <a:r>
              <a:rPr kumimoji="1" lang="en-US" altLang="zh-TW" sz="2700" dirty="0"/>
              <a:t>v-for</a:t>
            </a:r>
          </a:p>
        </p:txBody>
      </p:sp>
    </p:spTree>
    <p:extLst>
      <p:ext uri="{BB962C8B-B14F-4D97-AF65-F5344CB8AC3E}">
        <p14:creationId xmlns:p14="http://schemas.microsoft.com/office/powerpoint/2010/main" val="82655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700" dirty="0" err="1"/>
              <a:t>Vue.js</a:t>
            </a:r>
            <a:r>
              <a:rPr kumimoji="1" lang="en-US" altLang="zh-TW" sz="2700" dirty="0"/>
              <a:t> </a:t>
            </a:r>
            <a:r>
              <a:rPr kumimoji="1" lang="mr-IN" altLang="zh-TW" sz="2700" dirty="0"/>
              <a:t>–</a:t>
            </a:r>
            <a:r>
              <a:rPr kumimoji="1" lang="zh-TW" altLang="en-US" sz="2700" dirty="0"/>
              <a:t> </a:t>
            </a:r>
            <a:r>
              <a:rPr kumimoji="1" lang="en-US" altLang="zh-TW" sz="2700" dirty="0"/>
              <a:t>v-model</a:t>
            </a:r>
          </a:p>
        </p:txBody>
      </p:sp>
    </p:spTree>
    <p:extLst>
      <p:ext uri="{BB962C8B-B14F-4D97-AF65-F5344CB8AC3E}">
        <p14:creationId xmlns:p14="http://schemas.microsoft.com/office/powerpoint/2010/main" val="191004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700" dirty="0" err="1"/>
              <a:t>Vue.js</a:t>
            </a:r>
            <a:r>
              <a:rPr kumimoji="1" lang="en-US" altLang="zh-TW" sz="2700" dirty="0"/>
              <a:t> </a:t>
            </a:r>
            <a:r>
              <a:rPr kumimoji="1" lang="mr-IN" altLang="zh-TW" sz="2700" dirty="0"/>
              <a:t>–</a:t>
            </a:r>
            <a:r>
              <a:rPr kumimoji="1" lang="zh-TW" altLang="en-US" sz="2700" dirty="0"/>
              <a:t> </a:t>
            </a:r>
            <a:r>
              <a:rPr kumimoji="1" lang="en-US" altLang="zh-TW" sz="2700" dirty="0"/>
              <a:t>v-bind</a:t>
            </a:r>
          </a:p>
        </p:txBody>
      </p:sp>
    </p:spTree>
    <p:extLst>
      <p:ext uri="{BB962C8B-B14F-4D97-AF65-F5344CB8AC3E}">
        <p14:creationId xmlns:p14="http://schemas.microsoft.com/office/powerpoint/2010/main" val="65741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700" dirty="0" err="1"/>
              <a:t>Vue.js</a:t>
            </a:r>
            <a:r>
              <a:rPr kumimoji="1" lang="en-US" altLang="zh-TW" sz="2700" dirty="0"/>
              <a:t> </a:t>
            </a:r>
            <a:r>
              <a:rPr kumimoji="1" lang="mr-IN" altLang="zh-TW" sz="2700" dirty="0"/>
              <a:t>–</a:t>
            </a:r>
            <a:r>
              <a:rPr kumimoji="1" lang="zh-TW" altLang="en-US" sz="2700" dirty="0"/>
              <a:t> </a:t>
            </a:r>
            <a:r>
              <a:rPr kumimoji="1" lang="en-US" altLang="zh-TW" sz="2700" dirty="0"/>
              <a:t>v-on</a:t>
            </a:r>
          </a:p>
        </p:txBody>
      </p:sp>
    </p:spTree>
    <p:extLst>
      <p:ext uri="{BB962C8B-B14F-4D97-AF65-F5344CB8AC3E}">
        <p14:creationId xmlns:p14="http://schemas.microsoft.com/office/powerpoint/2010/main" val="148212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2700" dirty="0"/>
              <a:t>基本語法</a:t>
            </a:r>
            <a:r>
              <a:rPr kumimoji="1" lang="en-US" altLang="zh-TW" sz="2700" dirty="0"/>
              <a:t> </a:t>
            </a:r>
            <a:r>
              <a:rPr kumimoji="1" lang="mr-IN" altLang="zh-TW" sz="2700" dirty="0"/>
              <a:t>–</a:t>
            </a:r>
            <a:r>
              <a:rPr kumimoji="1" lang="en-US" altLang="zh-TW" sz="2700" dirty="0"/>
              <a:t> </a:t>
            </a:r>
            <a:r>
              <a:rPr kumimoji="1" lang="zh-TW" altLang="en-US" sz="2700" dirty="0"/>
              <a:t>變數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1931277" y="3152002"/>
            <a:ext cx="5281448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TW" sz="3000" b="1" dirty="0" err="1">
                <a:solidFill>
                  <a:srgbClr val="FF0000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var</a:t>
            </a:r>
            <a:r>
              <a:rPr kumimoji="1" lang="en-US" altLang="zh-TW" sz="3000" b="1" dirty="0">
                <a:latin typeface="Microsoft JhengHei Bold" charset="-120"/>
                <a:ea typeface="Microsoft JhengHei Bold" charset="-120"/>
                <a:cs typeface="Microsoft JhengHei Bold" charset="-120"/>
              </a:rPr>
              <a:t> </a:t>
            </a:r>
            <a:r>
              <a:rPr kumimoji="1" lang="en-US" altLang="zh-TW" sz="3000" b="1" dirty="0">
                <a:solidFill>
                  <a:schemeClr val="bg1"/>
                </a:solidFill>
                <a:latin typeface="Microsoft JhengHei Bold" charset="-120"/>
                <a:ea typeface="Microsoft JhengHei Bold" charset="-120"/>
                <a:cs typeface="Microsoft JhengHei Bold" charset="-120"/>
              </a:rPr>
              <a:t>x = 1;</a:t>
            </a:r>
            <a:endParaRPr kumimoji="1" lang="zh-TW" altLang="en-US" sz="3000" b="1" dirty="0">
              <a:solidFill>
                <a:schemeClr val="bg1"/>
              </a:solidFill>
              <a:latin typeface="Microsoft JhengHei Bold" charset="-120"/>
              <a:ea typeface="Microsoft JhengHei Bold" charset="-120"/>
              <a:cs typeface="Microsoft JhengHei Bold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275908" y="2128958"/>
            <a:ext cx="2583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b="1" dirty="0">
                <a:solidFill>
                  <a:schemeClr val="accent3">
                    <a:lumMod val="75000"/>
                  </a:schemeClr>
                </a:solidFill>
              </a:rPr>
              <a:t>Variables</a:t>
            </a:r>
            <a:endParaRPr kumimoji="1" lang="zh-TW" alt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450960" y="4582538"/>
            <a:ext cx="2583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 smtClean="0">
                <a:solidFill>
                  <a:schemeClr val="accent3">
                    <a:lumMod val="7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動態宣告</a:t>
            </a:r>
            <a:endParaRPr kumimoji="1" lang="zh-TW" altLang="en-US" b="1" dirty="0">
              <a:solidFill>
                <a:schemeClr val="accent3">
                  <a:lumMod val="7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0629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2700" dirty="0"/>
              <a:t>基本語法</a:t>
            </a:r>
            <a:r>
              <a:rPr kumimoji="1" lang="en-US" altLang="zh-TW" sz="2700" dirty="0"/>
              <a:t> </a:t>
            </a:r>
            <a:r>
              <a:rPr kumimoji="1" lang="mr-IN" altLang="zh-TW" sz="2700" dirty="0"/>
              <a:t>–</a:t>
            </a:r>
            <a:r>
              <a:rPr kumimoji="1" lang="en-US" altLang="zh-TW" sz="2700" dirty="0"/>
              <a:t> </a:t>
            </a:r>
            <a:r>
              <a:rPr kumimoji="1" lang="zh-TW" altLang="en-US" sz="2700" dirty="0"/>
              <a:t>資料類型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200000"/>
              </a:lnSpc>
              <a:buClr>
                <a:schemeClr val="bg1"/>
              </a:buClr>
              <a:buFont typeface="Arial" charset="0"/>
              <a:buChar char="•"/>
            </a:pPr>
            <a:r>
              <a:rPr kumimoji="1" lang="en-US" altLang="zh-TW" dirty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string</a:t>
            </a:r>
          </a:p>
          <a:p>
            <a:pPr marL="342900" indent="-342900">
              <a:lnSpc>
                <a:spcPct val="200000"/>
              </a:lnSpc>
              <a:buClr>
                <a:schemeClr val="bg1"/>
              </a:buClr>
              <a:buFont typeface="Arial" charset="0"/>
              <a:buChar char="•"/>
            </a:pPr>
            <a:r>
              <a:rPr kumimoji="1" lang="en-US" altLang="zh-TW" dirty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number</a:t>
            </a:r>
          </a:p>
          <a:p>
            <a:pPr marL="342900" indent="-342900">
              <a:lnSpc>
                <a:spcPct val="200000"/>
              </a:lnSpc>
              <a:buClr>
                <a:schemeClr val="bg1"/>
              </a:buClr>
              <a:buFont typeface="Arial" charset="0"/>
              <a:buChar char="•"/>
            </a:pPr>
            <a:r>
              <a:rPr kumimoji="1" lang="en-US" altLang="zh-TW" dirty="0" err="1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boolean</a:t>
            </a:r>
            <a:endParaRPr kumimoji="1" lang="en-US" altLang="zh-TW" dirty="0" smtClean="0">
              <a:solidFill>
                <a:schemeClr val="bg1"/>
              </a:solidFill>
              <a:latin typeface="PingFang TC Medium" charset="-120"/>
              <a:ea typeface="PingFang TC Medium" charset="-120"/>
              <a:cs typeface="PingFang TC Medium" charset="-120"/>
            </a:endParaRPr>
          </a:p>
          <a:p>
            <a:pPr marL="342900" indent="-342900">
              <a:lnSpc>
                <a:spcPct val="200000"/>
              </a:lnSpc>
              <a:buClr>
                <a:schemeClr val="bg1"/>
              </a:buClr>
              <a:buFont typeface="Arial" charset="0"/>
              <a:buChar char="•"/>
            </a:pPr>
            <a:r>
              <a:rPr kumimoji="1" lang="en-US" altLang="zh-TW" dirty="0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array</a:t>
            </a:r>
            <a:endParaRPr kumimoji="1" lang="en-US" altLang="zh-TW" dirty="0">
              <a:solidFill>
                <a:schemeClr val="bg1"/>
              </a:solidFill>
              <a:latin typeface="PingFang TC Medium" charset="-120"/>
              <a:ea typeface="PingFang TC Medium" charset="-120"/>
              <a:cs typeface="PingFang TC Medium" charset="-120"/>
            </a:endParaRPr>
          </a:p>
        </p:txBody>
      </p:sp>
      <p:sp>
        <p:nvSpPr>
          <p:cNvPr id="5" name="文字版面配置區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342900" indent="-342900">
              <a:lnSpc>
                <a:spcPct val="200000"/>
              </a:lnSpc>
              <a:buClr>
                <a:schemeClr val="bg1"/>
              </a:buClr>
              <a:buFont typeface="Arial" charset="0"/>
              <a:buChar char="•"/>
            </a:pPr>
            <a:r>
              <a:rPr kumimoji="1" lang="en-US" altLang="zh-TW" dirty="0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object</a:t>
            </a:r>
          </a:p>
          <a:p>
            <a:pPr marL="342900" indent="-342900">
              <a:lnSpc>
                <a:spcPct val="200000"/>
              </a:lnSpc>
              <a:buClr>
                <a:schemeClr val="bg1"/>
              </a:buClr>
              <a:buFont typeface="Arial" charset="0"/>
              <a:buChar char="•"/>
            </a:pPr>
            <a:r>
              <a:rPr kumimoji="1" lang="en-US" altLang="zh-TW" dirty="0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null</a:t>
            </a:r>
            <a:endParaRPr kumimoji="1" lang="en-US" altLang="zh-TW" dirty="0">
              <a:solidFill>
                <a:schemeClr val="bg1"/>
              </a:solidFill>
              <a:latin typeface="PingFang TC Medium" charset="-120"/>
              <a:ea typeface="PingFang TC Medium" charset="-120"/>
              <a:cs typeface="PingFang TC Medium" charset="-120"/>
            </a:endParaRPr>
          </a:p>
          <a:p>
            <a:pPr marL="342900" indent="-342900">
              <a:lnSpc>
                <a:spcPct val="200000"/>
              </a:lnSpc>
              <a:buClr>
                <a:schemeClr val="bg1"/>
              </a:buClr>
              <a:buFont typeface="Arial" charset="0"/>
              <a:buChar char="•"/>
            </a:pPr>
            <a:r>
              <a:rPr kumimoji="1" lang="en-US" altLang="zh-TW" dirty="0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undefined</a:t>
            </a:r>
            <a:endParaRPr kumimoji="1" lang="en-US" altLang="zh-TW" dirty="0">
              <a:solidFill>
                <a:schemeClr val="bg1"/>
              </a:solidFill>
              <a:latin typeface="PingFang TC Medium" charset="-120"/>
              <a:ea typeface="PingFang TC Medium" charset="-120"/>
              <a:cs typeface="PingFang TC Medium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414" y="2260156"/>
            <a:ext cx="2298586" cy="60801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752" y="3393634"/>
            <a:ext cx="2089823" cy="45504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752" y="4216087"/>
            <a:ext cx="2252830" cy="73561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814" y="5196593"/>
            <a:ext cx="3446730" cy="71005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764" y="1825608"/>
            <a:ext cx="2172324" cy="137990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903" y="3646968"/>
            <a:ext cx="2028615" cy="90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110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2700" dirty="0"/>
              <a:t>基本語法</a:t>
            </a:r>
            <a:r>
              <a:rPr kumimoji="1" lang="en-US" altLang="zh-TW" sz="2700" dirty="0"/>
              <a:t> </a:t>
            </a:r>
            <a:r>
              <a:rPr kumimoji="1" lang="mr-IN" altLang="zh-TW" sz="2700" dirty="0"/>
              <a:t>–</a:t>
            </a:r>
            <a:r>
              <a:rPr kumimoji="1" lang="en-US" altLang="zh-TW" sz="2700" dirty="0"/>
              <a:t> </a:t>
            </a:r>
            <a:r>
              <a:rPr kumimoji="1" lang="zh-TW" altLang="en-US" sz="2700" dirty="0"/>
              <a:t>運算子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8650" y="2541181"/>
            <a:ext cx="3886200" cy="3635782"/>
          </a:xfrm>
        </p:spPr>
        <p:txBody>
          <a:bodyPr numCol="2"/>
          <a:lstStyle/>
          <a:p>
            <a:pPr>
              <a:lnSpc>
                <a:spcPct val="150000"/>
              </a:lnSpc>
            </a:pPr>
            <a:r>
              <a:rPr kumimoji="1" lang="en-US" altLang="zh-TW" sz="2400" dirty="0" smtClean="0"/>
              <a:t>+</a:t>
            </a:r>
            <a:r>
              <a:rPr kumimoji="1" lang="zh-TW" altLang="en-US" sz="2400" dirty="0" smtClean="0"/>
              <a:t>：加</a:t>
            </a:r>
            <a:endParaRPr kumimoji="1" lang="en-US" altLang="zh-TW" sz="2400" dirty="0" smtClean="0"/>
          </a:p>
          <a:p>
            <a:pPr>
              <a:lnSpc>
                <a:spcPct val="150000"/>
              </a:lnSpc>
            </a:pPr>
            <a:r>
              <a:rPr kumimoji="1" lang="en-US" altLang="zh-TW" sz="2400" dirty="0" smtClean="0"/>
              <a:t>-</a:t>
            </a:r>
            <a:r>
              <a:rPr kumimoji="1" lang="zh-TW" altLang="en-US" sz="2400" dirty="0" smtClean="0"/>
              <a:t>：減</a:t>
            </a:r>
            <a:endParaRPr kumimoji="1" lang="en-US" altLang="zh-TW" sz="2400" dirty="0" smtClean="0"/>
          </a:p>
          <a:p>
            <a:pPr>
              <a:lnSpc>
                <a:spcPct val="150000"/>
              </a:lnSpc>
            </a:pPr>
            <a:r>
              <a:rPr kumimoji="1" lang="en-US" altLang="zh-TW" sz="2400" dirty="0" smtClean="0"/>
              <a:t>*</a:t>
            </a:r>
            <a:r>
              <a:rPr kumimoji="1" lang="zh-TW" altLang="en-US" sz="2400" dirty="0" smtClean="0"/>
              <a:t>：乘</a:t>
            </a:r>
            <a:endParaRPr kumimoji="1" lang="en-US" altLang="zh-TW" sz="2400" dirty="0" smtClean="0"/>
          </a:p>
          <a:p>
            <a:pPr>
              <a:lnSpc>
                <a:spcPct val="150000"/>
              </a:lnSpc>
            </a:pPr>
            <a:r>
              <a:rPr kumimoji="1" lang="en-US" altLang="zh-TW" sz="2400" dirty="0" smtClean="0"/>
              <a:t>/</a:t>
            </a:r>
            <a:r>
              <a:rPr kumimoji="1" lang="zh-TW" altLang="en-US" sz="2400" dirty="0" smtClean="0"/>
              <a:t>：除</a:t>
            </a:r>
            <a:endParaRPr kumimoji="1" lang="en-US" altLang="zh-TW" sz="2400" dirty="0" smtClean="0"/>
          </a:p>
          <a:p>
            <a:pPr>
              <a:lnSpc>
                <a:spcPct val="150000"/>
              </a:lnSpc>
            </a:pPr>
            <a:endParaRPr kumimoji="1" lang="en-US" altLang="zh-TW" sz="2400" dirty="0" smtClean="0"/>
          </a:p>
          <a:p>
            <a:pPr>
              <a:lnSpc>
                <a:spcPct val="150000"/>
              </a:lnSpc>
            </a:pPr>
            <a:r>
              <a:rPr kumimoji="1" lang="en-US" altLang="zh-TW" sz="2400" dirty="0" smtClean="0"/>
              <a:t>**</a:t>
            </a:r>
            <a:r>
              <a:rPr kumimoji="1" lang="zh-TW" altLang="en-US" sz="2400" dirty="0" smtClean="0"/>
              <a:t>：指數</a:t>
            </a:r>
            <a:endParaRPr kumimoji="1" lang="en-US" altLang="zh-TW" sz="2400" dirty="0" smtClean="0"/>
          </a:p>
          <a:p>
            <a:pPr>
              <a:lnSpc>
                <a:spcPct val="150000"/>
              </a:lnSpc>
            </a:pPr>
            <a:r>
              <a:rPr kumimoji="1" lang="en-US" altLang="zh-TW" sz="2400" dirty="0" smtClean="0"/>
              <a:t>%</a:t>
            </a:r>
            <a:r>
              <a:rPr kumimoji="1" lang="zh-TW" altLang="en-US" sz="2400" dirty="0" smtClean="0"/>
              <a:t>：餘數</a:t>
            </a:r>
            <a:endParaRPr kumimoji="1" lang="en-US" altLang="zh-TW" sz="2400" dirty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2"/>
          </p:nvPr>
        </p:nvSpPr>
        <p:spPr>
          <a:xfrm>
            <a:off x="4629150" y="2541181"/>
            <a:ext cx="3886200" cy="3635782"/>
          </a:xfrm>
        </p:spPr>
        <p:txBody>
          <a:bodyPr numCol="2"/>
          <a:lstStyle/>
          <a:p>
            <a:pPr>
              <a:lnSpc>
                <a:spcPct val="150000"/>
              </a:lnSpc>
            </a:pPr>
            <a:r>
              <a:rPr kumimoji="1" lang="en-US" altLang="zh-TW" sz="2400" dirty="0" smtClean="0"/>
              <a:t>==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 smtClean="0"/>
              <a:t>!=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 smtClean="0"/>
              <a:t>===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 smtClean="0"/>
              <a:t>!==</a:t>
            </a:r>
          </a:p>
          <a:p>
            <a:pPr>
              <a:lnSpc>
                <a:spcPct val="150000"/>
              </a:lnSpc>
            </a:pPr>
            <a:endParaRPr kumimoji="1" lang="en-US" altLang="zh-TW" sz="2400" dirty="0"/>
          </a:p>
          <a:p>
            <a:pPr>
              <a:lnSpc>
                <a:spcPct val="150000"/>
              </a:lnSpc>
            </a:pPr>
            <a:r>
              <a:rPr kumimoji="1" lang="en-US" altLang="zh-TW" sz="2400" dirty="0" smtClean="0"/>
              <a:t>&gt;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 smtClean="0"/>
              <a:t>&gt;=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 smtClean="0"/>
              <a:t>&lt;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 smtClean="0"/>
              <a:t>&lt;=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 smtClean="0">
                <a:solidFill>
                  <a:srgbClr val="FF0000"/>
                </a:solidFill>
              </a:rPr>
              <a:t>=&gt;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628650" y="188510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算數運算子</a:t>
            </a:r>
            <a:endParaRPr kumimoji="1" lang="zh-TW" altLang="en-US" sz="2400" dirty="0">
              <a:solidFill>
                <a:schemeClr val="bg1"/>
              </a:solidFill>
              <a:latin typeface="PingFang TC Medium" charset="-120"/>
              <a:ea typeface="PingFang TC Medium" charset="-120"/>
              <a:cs typeface="PingFang TC Medium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514850" y="188510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 smtClean="0">
                <a:solidFill>
                  <a:schemeClr val="bg1"/>
                </a:solidFill>
                <a:latin typeface="PingFang TC Medium" charset="-120"/>
                <a:ea typeface="PingFang TC Medium" charset="-120"/>
                <a:cs typeface="PingFang TC Medium" charset="-120"/>
              </a:rPr>
              <a:t>比較運算子</a:t>
            </a:r>
            <a:endParaRPr kumimoji="1" lang="zh-TW" altLang="en-US" sz="2400" dirty="0">
              <a:solidFill>
                <a:schemeClr val="bg1"/>
              </a:solidFill>
              <a:latin typeface="PingFang TC Medium" charset="-120"/>
              <a:ea typeface="PingFang TC Medium" charset="-120"/>
              <a:cs typeface="PingFang TC Medium" charset="-120"/>
            </a:endParaRPr>
          </a:p>
        </p:txBody>
      </p:sp>
      <p:sp>
        <p:nvSpPr>
          <p:cNvPr id="13" name="乘號 12"/>
          <p:cNvSpPr/>
          <p:nvPr/>
        </p:nvSpPr>
        <p:spPr>
          <a:xfrm>
            <a:off x="6315740" y="5453949"/>
            <a:ext cx="712381" cy="723014"/>
          </a:xfrm>
          <a:prstGeom prst="mathMultiply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394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自訂 1">
      <a:dk1>
        <a:srgbClr val="FFFFFF"/>
      </a:dk1>
      <a:lt1>
        <a:srgbClr val="FFFFFF"/>
      </a:lt1>
      <a:dk2>
        <a:srgbClr val="FFFFFF"/>
      </a:dk2>
      <a:lt2>
        <a:srgbClr val="FFFFFF"/>
      </a:lt2>
      <a:accent1>
        <a:srgbClr val="70AD47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5B9BD5"/>
      </a:hlink>
      <a:folHlink>
        <a:srgbClr val="5B9BD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23992</TotalTime>
  <Words>1085</Words>
  <Application>Microsoft Macintosh PowerPoint</Application>
  <PresentationFormat>如螢幕大小 (4:3)</PresentationFormat>
  <Paragraphs>283</Paragraphs>
  <Slides>67</Slides>
  <Notes>17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67</vt:i4>
      </vt:variant>
    </vt:vector>
  </HeadingPairs>
  <TitlesOfParts>
    <vt:vector size="77" baseType="lpstr">
      <vt:lpstr>Calibri</vt:lpstr>
      <vt:lpstr>Helvetica Neue</vt:lpstr>
      <vt:lpstr>Microsoft JhengHei</vt:lpstr>
      <vt:lpstr>Microsoft JhengHei Bold</vt:lpstr>
      <vt:lpstr>PingFang TC Medium</vt:lpstr>
      <vt:lpstr>PingFang TC 中黑體</vt:lpstr>
      <vt:lpstr>Xingkai TC</vt:lpstr>
      <vt:lpstr>新細明體</vt:lpstr>
      <vt:lpstr>Arial</vt:lpstr>
      <vt:lpstr>Office 佈景主題</vt:lpstr>
      <vt:lpstr>JavaScript</vt:lpstr>
      <vt:lpstr>PowerPoint 簡報</vt:lpstr>
      <vt:lpstr>PowerPoint 簡報</vt:lpstr>
      <vt:lpstr>用法 – 內部使用 vs 外部嵌入</vt:lpstr>
      <vt:lpstr>PowerPoint 簡報</vt:lpstr>
      <vt:lpstr>基本語法 – 註解</vt:lpstr>
      <vt:lpstr>基本語法 – 變數</vt:lpstr>
      <vt:lpstr>基本語法 – 資料類型</vt:lpstr>
      <vt:lpstr>基本語法 – 運算子</vt:lpstr>
      <vt:lpstr>基本語法 – 運算子</vt:lpstr>
      <vt:lpstr>一些小規矩 – 保留字</vt:lpstr>
      <vt:lpstr>一些好習慣 – 命名</vt:lpstr>
      <vt:lpstr>非說不可的 DOM</vt:lpstr>
      <vt:lpstr>常用函式 – document.getElemntById()</vt:lpstr>
      <vt:lpstr>常用函式 – console.log()</vt:lpstr>
      <vt:lpstr>自己的 JavaScript 自己寫</vt:lpstr>
      <vt:lpstr>PowerPoint 簡報</vt:lpstr>
      <vt:lpstr>函數用法 – function()</vt:lpstr>
      <vt:lpstr>函數用法 – function()</vt:lpstr>
      <vt:lpstr>函數用法 – function()</vt:lpstr>
      <vt:lpstr>函數用法 – function()</vt:lpstr>
      <vt:lpstr>自己的 JavaScript 自己寫</vt:lpstr>
      <vt:lpstr>常用函式 – alert()</vt:lpstr>
      <vt:lpstr>自己的 JavaScript 自己寫</vt:lpstr>
      <vt:lpstr>基本語法 – if…else…</vt:lpstr>
      <vt:lpstr>自己的 JavaScript 自己寫</vt:lpstr>
      <vt:lpstr>進階挑戰 – 讓ＢＭＩ顯示在網頁上</vt:lpstr>
      <vt:lpstr>基本語法 – switch</vt:lpstr>
      <vt:lpstr>基本語法 – for loop</vt:lpstr>
      <vt:lpstr>基本語法 – while loop</vt:lpstr>
      <vt:lpstr>基本語法 – try…catch…</vt:lpstr>
      <vt:lpstr>PowerPoint 簡報</vt:lpstr>
      <vt:lpstr>那是什麼？可以吃嗎？</vt:lpstr>
      <vt:lpstr>PowerPoint 簡報</vt:lpstr>
      <vt:lpstr>PowerPoint 簡報</vt:lpstr>
      <vt:lpstr>jQuery – start</vt:lpstr>
      <vt:lpstr>jQuery – 選取元素</vt:lpstr>
      <vt:lpstr>jQuery – 選取元素</vt:lpstr>
      <vt:lpstr>自己的 jQuery 自己寫</vt:lpstr>
      <vt:lpstr>jQuery – $(document).ready( )</vt:lpstr>
      <vt:lpstr>jQuery事件 – click(), dblclick()</vt:lpstr>
      <vt:lpstr>jQuery事件 – focus(), blur()</vt:lpstr>
      <vt:lpstr>jQuery HTML – css()</vt:lpstr>
      <vt:lpstr>jQuery事件 – hover()</vt:lpstr>
      <vt:lpstr>jQuery效果 – hide(), show()</vt:lpstr>
      <vt:lpstr>jQuery效果 – fade</vt:lpstr>
      <vt:lpstr>jQuery效果 – slide</vt:lpstr>
      <vt:lpstr>jQuery效果 – animate(), stop()</vt:lpstr>
      <vt:lpstr>jQuery HTML – append(), prepend() </vt:lpstr>
      <vt:lpstr>jQuery HTML – append(), prepend() </vt:lpstr>
      <vt:lpstr>jQuery – Ajax</vt:lpstr>
      <vt:lpstr>jQuery – Ajax</vt:lpstr>
      <vt:lpstr>JavaScript 框架</vt:lpstr>
      <vt:lpstr>PowerPoint 簡報</vt:lpstr>
      <vt:lpstr>PowerPoint 簡報</vt:lpstr>
      <vt:lpstr>PowerPoint 簡報</vt:lpstr>
      <vt:lpstr>PowerPoint 簡報</vt:lpstr>
      <vt:lpstr>Vue.js是什麼？</vt:lpstr>
      <vt:lpstr>PowerPoint 簡報</vt:lpstr>
      <vt:lpstr>PowerPoint 簡報</vt:lpstr>
      <vt:lpstr>Vue.js – start</vt:lpstr>
      <vt:lpstr>自己的 Vue.js 自己寫</vt:lpstr>
      <vt:lpstr>Vue.js – v-if</vt:lpstr>
      <vt:lpstr>Vue.js – v-for</vt:lpstr>
      <vt:lpstr>Vue.js – v-model</vt:lpstr>
      <vt:lpstr>Vue.js – v-bind</vt:lpstr>
      <vt:lpstr>Vue.js – v-on</vt:lpstr>
    </vt:vector>
  </TitlesOfParts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</dc:title>
  <cp:lastModifiedBy>Microsoft Office 使用者</cp:lastModifiedBy>
  <cp:revision>80</cp:revision>
  <dcterms:modified xsi:type="dcterms:W3CDTF">2018-08-27T06:06:48Z</dcterms:modified>
</cp:coreProperties>
</file>